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139"/>
  </p:handoutMasterIdLst>
  <p:sldIdLst>
    <p:sldId id="4387" r:id="rId3"/>
    <p:sldId id="4598" r:id="rId4"/>
    <p:sldId id="4592" r:id="rId5"/>
    <p:sldId id="4954" r:id="rId6"/>
    <p:sldId id="4952" r:id="rId7"/>
    <p:sldId id="4953" r:id="rId8"/>
    <p:sldId id="4574" r:id="rId9"/>
    <p:sldId id="4606" r:id="rId10"/>
    <p:sldId id="4949" r:id="rId11"/>
    <p:sldId id="4956" r:id="rId12"/>
    <p:sldId id="4615" r:id="rId13"/>
    <p:sldId id="4587" r:id="rId14"/>
    <p:sldId id="4950" r:id="rId15"/>
    <p:sldId id="4820" r:id="rId16"/>
    <p:sldId id="4876" r:id="rId17"/>
    <p:sldId id="4580" r:id="rId18"/>
    <p:sldId id="4842" r:id="rId19"/>
    <p:sldId id="4848" r:id="rId20"/>
    <p:sldId id="4877" r:id="rId22"/>
    <p:sldId id="4843" r:id="rId23"/>
    <p:sldId id="4845" r:id="rId24"/>
    <p:sldId id="4844" r:id="rId25"/>
    <p:sldId id="4846" r:id="rId26"/>
    <p:sldId id="4893" r:id="rId27"/>
    <p:sldId id="4894" r:id="rId28"/>
    <p:sldId id="4895" r:id="rId29"/>
    <p:sldId id="4821" r:id="rId30"/>
    <p:sldId id="4823" r:id="rId31"/>
    <p:sldId id="4679" r:id="rId32"/>
    <p:sldId id="4849" r:id="rId33"/>
    <p:sldId id="4824" r:id="rId34"/>
    <p:sldId id="4822" r:id="rId35"/>
    <p:sldId id="4829" r:id="rId36"/>
    <p:sldId id="4896" r:id="rId37"/>
    <p:sldId id="4879" r:id="rId38"/>
    <p:sldId id="4878" r:id="rId39"/>
    <p:sldId id="4897" r:id="rId40"/>
    <p:sldId id="4900" r:id="rId41"/>
    <p:sldId id="4931" r:id="rId42"/>
    <p:sldId id="4901" r:id="rId43"/>
    <p:sldId id="4902" r:id="rId44"/>
    <p:sldId id="4903" r:id="rId45"/>
    <p:sldId id="4957" r:id="rId46"/>
    <p:sldId id="4959" r:id="rId47"/>
    <p:sldId id="4958" r:id="rId48"/>
    <p:sldId id="4971" r:id="rId49"/>
    <p:sldId id="4970" r:id="rId50"/>
    <p:sldId id="4972" r:id="rId51"/>
    <p:sldId id="4973" r:id="rId52"/>
    <p:sldId id="4974" r:id="rId53"/>
    <p:sldId id="4976" r:id="rId54"/>
    <p:sldId id="4945" r:id="rId55"/>
    <p:sldId id="4946" r:id="rId56"/>
    <p:sldId id="4905" r:id="rId57"/>
    <p:sldId id="4906" r:id="rId58"/>
    <p:sldId id="4908" r:id="rId59"/>
    <p:sldId id="4933" r:id="rId60"/>
    <p:sldId id="4934" r:id="rId61"/>
    <p:sldId id="4935" r:id="rId62"/>
    <p:sldId id="4936" r:id="rId63"/>
    <p:sldId id="4937" r:id="rId64"/>
    <p:sldId id="4977" r:id="rId65"/>
    <p:sldId id="4979" r:id="rId66"/>
    <p:sldId id="4978" r:id="rId67"/>
    <p:sldId id="4980" r:id="rId68"/>
    <p:sldId id="4981" r:id="rId69"/>
    <p:sldId id="4983" r:id="rId70"/>
    <p:sldId id="4982" r:id="rId71"/>
    <p:sldId id="4984" r:id="rId72"/>
    <p:sldId id="4985" r:id="rId73"/>
    <p:sldId id="4938" r:id="rId74"/>
    <p:sldId id="4939" r:id="rId75"/>
    <p:sldId id="4940" r:id="rId76"/>
    <p:sldId id="5005" r:id="rId77"/>
    <p:sldId id="5008" r:id="rId78"/>
    <p:sldId id="5009" r:id="rId79"/>
    <p:sldId id="5010" r:id="rId80"/>
    <p:sldId id="5011" r:id="rId81"/>
    <p:sldId id="5006" r:id="rId82"/>
    <p:sldId id="5007" r:id="rId83"/>
    <p:sldId id="5015" r:id="rId84"/>
    <p:sldId id="5012" r:id="rId85"/>
    <p:sldId id="5014" r:id="rId86"/>
    <p:sldId id="5013" r:id="rId87"/>
    <p:sldId id="5016" r:id="rId88"/>
    <p:sldId id="5019" r:id="rId89"/>
    <p:sldId id="5018" r:id="rId90"/>
    <p:sldId id="5020" r:id="rId91"/>
    <p:sldId id="5022" r:id="rId92"/>
    <p:sldId id="5023" r:id="rId93"/>
    <p:sldId id="5021" r:id="rId94"/>
    <p:sldId id="5017" r:id="rId95"/>
    <p:sldId id="5026" r:id="rId96"/>
    <p:sldId id="5025" r:id="rId97"/>
    <p:sldId id="5024" r:id="rId98"/>
    <p:sldId id="5027" r:id="rId99"/>
    <p:sldId id="4918" r:id="rId100"/>
    <p:sldId id="4919" r:id="rId101"/>
    <p:sldId id="4920" r:id="rId102"/>
    <p:sldId id="4921" r:id="rId103"/>
    <p:sldId id="4922" r:id="rId104"/>
    <p:sldId id="4966" r:id="rId105"/>
    <p:sldId id="4987" r:id="rId106"/>
    <p:sldId id="4988" r:id="rId107"/>
    <p:sldId id="4989" r:id="rId108"/>
    <p:sldId id="4990" r:id="rId109"/>
    <p:sldId id="4991" r:id="rId110"/>
    <p:sldId id="4992" r:id="rId111"/>
    <p:sldId id="4993" r:id="rId112"/>
    <p:sldId id="4994" r:id="rId113"/>
    <p:sldId id="4995" r:id="rId114"/>
    <p:sldId id="4923" r:id="rId115"/>
    <p:sldId id="4924" r:id="rId116"/>
    <p:sldId id="4968" r:id="rId117"/>
    <p:sldId id="4941" r:id="rId118"/>
    <p:sldId id="4925" r:id="rId119"/>
    <p:sldId id="5000" r:id="rId120"/>
    <p:sldId id="4997" r:id="rId121"/>
    <p:sldId id="5001" r:id="rId122"/>
    <p:sldId id="5003" r:id="rId123"/>
    <p:sldId id="5004" r:id="rId124"/>
    <p:sldId id="5002" r:id="rId125"/>
    <p:sldId id="4999" r:id="rId126"/>
    <p:sldId id="4942" r:id="rId127"/>
    <p:sldId id="4943" r:id="rId128"/>
    <p:sldId id="4944" r:id="rId129"/>
    <p:sldId id="4926" r:id="rId130"/>
    <p:sldId id="4927" r:id="rId131"/>
    <p:sldId id="4960" r:id="rId132"/>
    <p:sldId id="4928" r:id="rId133"/>
    <p:sldId id="4961" r:id="rId134"/>
    <p:sldId id="4962" r:id="rId135"/>
    <p:sldId id="4929" r:id="rId136"/>
    <p:sldId id="4963" r:id="rId137"/>
    <p:sldId id="4678" r:id="rId13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vl6pPr marL="2286000" lvl="5"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6pPr>
    <a:lvl7pPr marL="2743200" lvl="6"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7pPr>
    <a:lvl8pPr marL="3200400" lvl="7"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8pPr>
    <a:lvl9pPr marL="3657600" lvl="8"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accent2"/>
    </p:penClr>
    <p:extLst>
      <p:ext uri="{2FDB2607-1784-4EEB-B798-7EB5836EED8A}">
        <p14:showMediaCtrls xmlns:p14="http://schemas.microsoft.com/office/powerpoint/2010/main" val="1"/>
      </p:ext>
    </p:extLst>
  </p:showPr>
  <p:clrMru>
    <a:srgbClr val="FF99CC"/>
    <a:srgbClr val="0066FF"/>
    <a:srgbClr val="FF3300"/>
    <a:srgbClr val="CC0000"/>
    <a:srgbClr val="FFFFCC"/>
    <a:srgbClr val="000099"/>
    <a:srgbClr val="339933"/>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5835"/>
    <p:restoredTop sz="94685"/>
  </p:normalViewPr>
  <p:slideViewPr>
    <p:cSldViewPr showGuides="1">
      <p:cViewPr>
        <p:scale>
          <a:sx n="75" d="100"/>
          <a:sy n="75" d="100"/>
        </p:scale>
        <p:origin x="-3324" y="-798"/>
      </p:cViewPr>
      <p:guideLst>
        <p:guide orient="horz" pos="2166"/>
        <p:guide pos="2864"/>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p:scale>
        <a:sx n="100" d="100"/>
        <a:sy n="100" d="100"/>
      </p:scale>
      <p:origin x="0" y="75540"/>
    </p:cViewPr>
  </p:sorter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6.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2" Type="http://schemas.openxmlformats.org/officeDocument/2006/relationships/tableStyles" Target="tableStyles.xml"/><Relationship Id="rId141" Type="http://schemas.openxmlformats.org/officeDocument/2006/relationships/viewProps" Target="viewProps.xml"/><Relationship Id="rId140" Type="http://schemas.openxmlformats.org/officeDocument/2006/relationships/presProps" Target="presProps.xml"/><Relationship Id="rId14" Type="http://schemas.openxmlformats.org/officeDocument/2006/relationships/slide" Target="slides/slide12.xml"/><Relationship Id="rId139" Type="http://schemas.openxmlformats.org/officeDocument/2006/relationships/handoutMaster" Target="handoutMasters/handoutMaster1.xml"/><Relationship Id="rId138" Type="http://schemas.openxmlformats.org/officeDocument/2006/relationships/slide" Target="slides/slide135.xml"/><Relationship Id="rId137" Type="http://schemas.openxmlformats.org/officeDocument/2006/relationships/slide" Target="slides/slide134.xml"/><Relationship Id="rId136" Type="http://schemas.openxmlformats.org/officeDocument/2006/relationships/slide" Target="slides/slide133.xml"/><Relationship Id="rId135" Type="http://schemas.openxmlformats.org/officeDocument/2006/relationships/slide" Target="slides/slide132.xml"/><Relationship Id="rId134" Type="http://schemas.openxmlformats.org/officeDocument/2006/relationships/slide" Target="slides/slide131.xml"/><Relationship Id="rId133" Type="http://schemas.openxmlformats.org/officeDocument/2006/relationships/slide" Target="slides/slide130.xml"/><Relationship Id="rId132" Type="http://schemas.openxmlformats.org/officeDocument/2006/relationships/slide" Target="slides/slide129.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1.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10.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9.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7715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77155"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48484" name="Rectangle 4"/>
          <p:cNvSpPr>
            <a:spLocks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77157"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单击此处编辑母版文本样式</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第二级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第三级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第四级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第五级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77158"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77159"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6" name="Rectangle 7"/>
          <p:cNvSpPr txBox="1">
            <a:spLocks noGrp="1"/>
          </p:cNvSpPr>
          <p:nvPr>
            <p:ph type="sldNum" sz="quarter"/>
          </p:nvPr>
        </p:nvSpPr>
        <p:spPr>
          <a:xfrm>
            <a:off x="3886200" y="8686800"/>
            <a:ext cx="2971800" cy="457200"/>
          </a:xfrm>
          <a:prstGeom prst="rect">
            <a:avLst/>
          </a:prstGeom>
          <a:noFill/>
          <a:ln w="9525">
            <a:noFill/>
          </a:ln>
        </p:spPr>
        <p:txBody>
          <a:bodyPr anchor="b" anchorCtr="0"/>
          <a:p>
            <a:pPr lvl="0" algn="r" eaLnBrk="1" hangingPunct="1"/>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
        <p:nvSpPr>
          <p:cNvPr id="149507" name="Rectangle 2"/>
          <p:cNvSpPr>
            <a:spLocks noTextEdit="1"/>
          </p:cNvSpPr>
          <p:nvPr>
            <p:ph type="sldImg"/>
          </p:nvPr>
        </p:nvSpPr>
        <p:spPr/>
      </p:sp>
      <p:sp>
        <p:nvSpPr>
          <p:cNvPr id="149508" name="Rectangle 3"/>
          <p:cNvSpPr>
            <a:spLocks noGrp="1"/>
          </p:cNvSpPr>
          <p:nvPr>
            <p:ph type="body" idx="1"/>
          </p:nvPr>
        </p:nvSpPr>
        <p:spPr/>
        <p:txBody>
          <a:bodyPr wrap="square" lIns="91440" tIns="45720" rIns="91440" bIns="45720" anchor="t" anchorCtr="0"/>
          <a:p>
            <a:pPr lvl="0" eaLnBrk="1" hangingPunct="1"/>
            <a:endParaRPr lang="zh-CN"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0530" name="Rectangle 7"/>
          <p:cNvSpPr txBox="1">
            <a:spLocks noGrp="1"/>
          </p:cNvSpPr>
          <p:nvPr>
            <p:ph type="sldNum" sz="quarter"/>
          </p:nvPr>
        </p:nvSpPr>
        <p:spPr>
          <a:xfrm>
            <a:off x="3886200" y="8686800"/>
            <a:ext cx="2971800" cy="457200"/>
          </a:xfrm>
          <a:prstGeom prst="rect">
            <a:avLst/>
          </a:prstGeom>
          <a:noFill/>
          <a:ln w="9525">
            <a:noFill/>
          </a:ln>
        </p:spPr>
        <p:txBody>
          <a:bodyPr anchor="b" anchorCtr="0"/>
          <a:p>
            <a:pPr lvl="0" algn="r" eaLnBrk="1" hangingPunct="1"/>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
        <p:nvSpPr>
          <p:cNvPr id="150531" name="Rectangle 2"/>
          <p:cNvSpPr>
            <a:spLocks noTextEdit="1"/>
          </p:cNvSpPr>
          <p:nvPr>
            <p:ph type="sldImg"/>
          </p:nvPr>
        </p:nvSpPr>
        <p:spPr/>
      </p:sp>
      <p:sp>
        <p:nvSpPr>
          <p:cNvPr id="150532" name="Rectangle 3"/>
          <p:cNvSpPr>
            <a:spLocks noGrp="1"/>
          </p:cNvSpPr>
          <p:nvPr>
            <p:ph type="body" idx="1"/>
          </p:nvPr>
        </p:nvSpPr>
        <p:spPr/>
        <p:txBody>
          <a:bodyPr wrap="square" lIns="91440" tIns="45720" rIns="91440" bIns="45720" anchor="t" anchorCtr="0"/>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85800" y="1981200"/>
            <a:ext cx="7772400" cy="4114800"/>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85800" y="609600"/>
            <a:ext cx="7772400" cy="54864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1pPr>
              <a:defRPr b="1">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E"/>
            </a:gs>
            <a:gs pos="100000">
              <a:srgbClr val="0000CC"/>
            </a:gs>
          </a:gsLst>
          <a:lin ang="5400000" scaled="1"/>
          <a:tileRect/>
        </a:grad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a:defRPr sz="140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defRPr sz="1400">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a:defRPr sz="1400">
                <a:ea typeface="宋体" panose="02010600030101010101" pitchFamily="2" charset="-122"/>
              </a:defRPr>
            </a:lvl1pPr>
          </a:lstStyle>
          <a:p>
            <a:pPr lvl="0" eaLnBrk="1" hangingPunct="1"/>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iming>
    <p:tnLst>
      <p:par>
        <p:cTn id="1" dur="indefinite" restart="never" nodeType="tmRoot"/>
      </p:par>
    </p:tnLst>
  </p:timing>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2pPr>
      <a:lvl3pPr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3pPr>
      <a:lvl4pPr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4pPr>
      <a:lvl5pPr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0.xml"/><Relationship Id="rId1" Type="http://schemas.openxmlformats.org/officeDocument/2006/relationships/image" Target="../media/image1.jpeg"/></Relationships>
</file>

<file path=ppt/slides/_rels/slide10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1.xml"/><Relationship Id="rId1" Type="http://schemas.openxmlformats.org/officeDocument/2006/relationships/image" Target="../media/image1.jpeg"/></Relationships>
</file>

<file path=ppt/slides/_rels/slide10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2.xml"/><Relationship Id="rId1" Type="http://schemas.openxmlformats.org/officeDocument/2006/relationships/image" Target="../media/image1.jpeg"/></Relationships>
</file>

<file path=ppt/slides/_rels/slide10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xml"/><Relationship Id="rId1" Type="http://schemas.openxmlformats.org/officeDocument/2006/relationships/image" Target="../media/image1.jpeg"/></Relationships>
</file>

<file path=ppt/slides/_rels/slide10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4.xml"/><Relationship Id="rId1" Type="http://schemas.openxmlformats.org/officeDocument/2006/relationships/image" Target="../media/image1.jpeg"/></Relationships>
</file>

<file path=ppt/slides/_rels/slide10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5.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xml"/><Relationship Id="rId1" Type="http://schemas.openxmlformats.org/officeDocument/2006/relationships/image" Target="../media/image1.jpeg"/></Relationships>
</file>

<file path=ppt/slides/_rels/slide1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image" Target="../media/image1.jpeg"/></Relationships>
</file>

<file path=ppt/slides/_rels/slide1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image" Target="../media/image1.jpeg"/></Relationships>
</file>

<file path=ppt/slides/_rels/slide1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image" Target="../media/image1.jpeg"/></Relationships>
</file>

<file path=ppt/slides/_rels/slide1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image" Target="../media/image1.jpeg"/></Relationships>
</file>

<file path=ppt/slides/_rels/slide1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2.xml"/><Relationship Id="rId1" Type="http://schemas.openxmlformats.org/officeDocument/2006/relationships/image" Target="../media/image1.jpeg"/></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1.jpe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5.xml"/><Relationship Id="rId1" Type="http://schemas.openxmlformats.org/officeDocument/2006/relationships/image" Target="../media/image1.jpeg"/></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image" Target="../media/image1.jpe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1.jpeg"/></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1.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1.jpeg"/></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xml"/><Relationship Id="rId1" Type="http://schemas.openxmlformats.org/officeDocument/2006/relationships/image" Target="../media/image1.jpeg"/></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1.xml"/><Relationship Id="rId1" Type="http://schemas.openxmlformats.org/officeDocument/2006/relationships/image" Target="../media/image1.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xml"/><Relationship Id="rId1" Type="http://schemas.openxmlformats.org/officeDocument/2006/relationships/image" Target="../media/image1.jpeg"/></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3.xml"/><Relationship Id="rId1" Type="http://schemas.openxmlformats.org/officeDocument/2006/relationships/image" Target="../media/image1.jpeg"/></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1.jpeg"/></Relationships>
</file>

<file path=ppt/slides/_rels/slide6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image" Target="../media/image1.jpeg"/></Relationships>
</file>

<file path=ppt/slides/_rels/slide6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1.jpeg"/></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1.jpeg"/></Relationships>
</file>

<file path=ppt/slides/_rels/slide6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9.xml"/><Relationship Id="rId1" Type="http://schemas.openxmlformats.org/officeDocument/2006/relationships/image" Target="../media/image1.jpe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051" name="Text Box 2"/>
          <p:cNvSpPr txBox="1"/>
          <p:nvPr/>
        </p:nvSpPr>
        <p:spPr>
          <a:xfrm>
            <a:off x="395923" y="1553845"/>
            <a:ext cx="8496300" cy="3721735"/>
          </a:xfrm>
          <a:prstGeom prst="rect">
            <a:avLst/>
          </a:prstGeom>
          <a:noFill/>
          <a:ln w="9525">
            <a:noFill/>
          </a:ln>
        </p:spPr>
        <p:txBody>
          <a:bodyPr>
            <a:spAutoFit/>
          </a:bodyPr>
          <a:p>
            <a:pPr algn="ctr" defTabSz="914400" eaLnBrk="0" hangingPunct="0">
              <a:buNone/>
              <a:tabLst>
                <a:tab pos="5029200" algn="l"/>
              </a:tabLst>
            </a:pPr>
            <a:endParaRPr lang="en-US" altLang="zh-CN" b="1" dirty="0">
              <a:latin typeface="微软雅黑" panose="020B0503020204020204" charset="-122"/>
              <a:ea typeface="微软雅黑" panose="020B0503020204020204" charset="-122"/>
              <a:cs typeface="微软雅黑" panose="020B0503020204020204" charset="-122"/>
            </a:endParaRPr>
          </a:p>
          <a:p>
            <a:pPr algn="ctr" defTabSz="914400">
              <a:buNone/>
              <a:tabLst>
                <a:tab pos="5029200" algn="l"/>
              </a:tabLst>
            </a:pPr>
            <a:r>
              <a:rPr lang="zh-CN" altLang="en-US" sz="4400" b="1" dirty="0">
                <a:solidFill>
                  <a:srgbClr val="FFFF00"/>
                </a:solidFill>
                <a:latin typeface="微软雅黑" panose="020B0503020204020204" charset="-122"/>
                <a:ea typeface="微软雅黑" panose="020B0503020204020204" charset="-122"/>
                <a:cs typeface="微软雅黑" panose="020B0503020204020204" charset="-122"/>
              </a:rPr>
              <a:t>建设项目全过程造价精细化管控</a:t>
            </a:r>
            <a:endParaRPr lang="zh-CN" altLang="en-US" sz="4000" b="1" dirty="0">
              <a:solidFill>
                <a:schemeClr val="accent2"/>
              </a:solidFill>
              <a:latin typeface="微软雅黑" panose="020B0503020204020204" charset="-122"/>
              <a:ea typeface="微软雅黑" panose="020B0503020204020204" charset="-122"/>
              <a:cs typeface="微软雅黑" panose="020B0503020204020204" charset="-122"/>
            </a:endParaRPr>
          </a:p>
          <a:p>
            <a:pPr algn="ctr" defTabSz="914400">
              <a:lnSpc>
                <a:spcPct val="80000"/>
              </a:lnSpc>
              <a:spcBef>
                <a:spcPct val="20000"/>
              </a:spcBef>
              <a:buNone/>
              <a:tabLst>
                <a:tab pos="5029200" algn="l"/>
              </a:tabLst>
            </a:pPr>
            <a:r>
              <a:rPr lang="zh-CN" altLang="en-US" sz="4000" b="1" dirty="0">
                <a:solidFill>
                  <a:schemeClr val="accent2"/>
                </a:solidFill>
                <a:latin typeface="微软雅黑" panose="020B0503020204020204" charset="-122"/>
                <a:ea typeface="微软雅黑" panose="020B0503020204020204" charset="-122"/>
                <a:cs typeface="微软雅黑" panose="020B0503020204020204" charset="-122"/>
              </a:rPr>
              <a:t>                  </a:t>
            </a:r>
            <a:endParaRPr lang="zh-CN" altLang="en-US" sz="4000" b="1" dirty="0">
              <a:solidFill>
                <a:schemeClr val="accent2"/>
              </a:solidFill>
              <a:latin typeface="微软雅黑" panose="020B0503020204020204" charset="-122"/>
              <a:ea typeface="微软雅黑" panose="020B0503020204020204" charset="-122"/>
              <a:cs typeface="微软雅黑" panose="020B0503020204020204" charset="-122"/>
            </a:endParaRPr>
          </a:p>
          <a:p>
            <a:pPr algn="ctr" defTabSz="914400">
              <a:lnSpc>
                <a:spcPct val="80000"/>
              </a:lnSpc>
              <a:spcBef>
                <a:spcPct val="20000"/>
              </a:spcBef>
              <a:buNone/>
              <a:tabLst>
                <a:tab pos="5029200" algn="l"/>
              </a:tabLst>
            </a:pPr>
            <a:endParaRPr lang="zh-CN" altLang="en-US" sz="2000" b="1" dirty="0">
              <a:latin typeface="微软雅黑" panose="020B0503020204020204" charset="-122"/>
              <a:ea typeface="微软雅黑" panose="020B0503020204020204" charset="-122"/>
              <a:cs typeface="微软雅黑" panose="020B0503020204020204" charset="-122"/>
            </a:endParaRPr>
          </a:p>
          <a:p>
            <a:pPr algn="ctr" defTabSz="914400">
              <a:lnSpc>
                <a:spcPct val="80000"/>
              </a:lnSpc>
              <a:spcBef>
                <a:spcPct val="20000"/>
              </a:spcBef>
              <a:buNone/>
              <a:tabLst>
                <a:tab pos="5029200" algn="l"/>
              </a:tabLst>
            </a:pPr>
            <a:endParaRPr lang="zh-CN" altLang="en-US" sz="2000" b="1" dirty="0">
              <a:latin typeface="微软雅黑" panose="020B0503020204020204" charset="-122"/>
              <a:ea typeface="微软雅黑" panose="020B0503020204020204" charset="-122"/>
              <a:cs typeface="微软雅黑" panose="020B0503020204020204" charset="-122"/>
            </a:endParaRPr>
          </a:p>
          <a:p>
            <a:pPr algn="ctr" defTabSz="914400">
              <a:lnSpc>
                <a:spcPct val="80000"/>
              </a:lnSpc>
              <a:spcBef>
                <a:spcPct val="20000"/>
              </a:spcBef>
              <a:buNone/>
              <a:tabLst>
                <a:tab pos="5029200" algn="l"/>
              </a:tabLst>
            </a:pPr>
            <a:endParaRPr lang="zh-CN" altLang="en-US" sz="2400" b="1" dirty="0">
              <a:latin typeface="微软雅黑" panose="020B0503020204020204" charset="-122"/>
              <a:ea typeface="微软雅黑" panose="020B0503020204020204" charset="-122"/>
              <a:cs typeface="微软雅黑" panose="020B0503020204020204" charset="-122"/>
            </a:endParaRPr>
          </a:p>
          <a:p>
            <a:pPr algn="ctr" defTabSz="914400">
              <a:lnSpc>
                <a:spcPct val="80000"/>
              </a:lnSpc>
              <a:spcBef>
                <a:spcPct val="20000"/>
              </a:spcBef>
              <a:buNone/>
              <a:tabLst>
                <a:tab pos="5029200" algn="l"/>
              </a:tabLst>
            </a:pPr>
            <a:r>
              <a:rPr lang="zh-CN" altLang="en-US" sz="2800" b="1" dirty="0">
                <a:solidFill>
                  <a:schemeClr val="accent2"/>
                </a:solidFill>
                <a:latin typeface="微软雅黑" panose="020B0503020204020204" charset="-122"/>
                <a:ea typeface="微软雅黑" panose="020B0503020204020204" charset="-122"/>
                <a:cs typeface="微软雅黑" panose="020B0503020204020204" charset="-122"/>
              </a:rPr>
              <a:t>（仅供课堂教学和科学研究用）</a:t>
            </a:r>
            <a:endParaRPr lang="zh-CN" altLang="en-US" sz="2800" b="1" dirty="0">
              <a:solidFill>
                <a:schemeClr val="accent2"/>
              </a:solidFill>
              <a:latin typeface="微软雅黑" panose="020B0503020204020204" charset="-122"/>
              <a:ea typeface="微软雅黑" panose="020B0503020204020204" charset="-122"/>
              <a:cs typeface="微软雅黑" panose="020B0503020204020204" charset="-122"/>
            </a:endParaRPr>
          </a:p>
          <a:p>
            <a:pPr algn="ctr" defTabSz="914400" eaLnBrk="0" hangingPunct="0">
              <a:buChar char="•"/>
              <a:tabLst>
                <a:tab pos="5029200" algn="l"/>
              </a:tabLst>
            </a:pPr>
            <a:endParaRPr lang="en-US" altLang="zh-CN" sz="2800" b="1" dirty="0">
              <a:solidFill>
                <a:schemeClr val="accent2"/>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2291" name="Rectangle 3"/>
          <p:cNvSpPr>
            <a:spLocks noGrp="1"/>
          </p:cNvSpPr>
          <p:nvPr>
            <p:ph idx="1"/>
          </p:nvPr>
        </p:nvSpPr>
        <p:spPr>
          <a:xfrm>
            <a:off x="469265" y="1700530"/>
            <a:ext cx="8259445" cy="4824095"/>
          </a:xfrm>
        </p:spPr>
        <p:txBody>
          <a:bodyPr vert="horz" wrap="square" lIns="91440" tIns="45720" rIns="91440" bIns="45720" anchor="t" anchorCtr="0"/>
          <a:p>
            <a:pPr marL="0" indent="0" eaLnBrk="1" latinLnBrk="0" hangingPunct="1">
              <a:lnSpc>
                <a:spcPct val="150000"/>
              </a:lnSpc>
              <a:spcBef>
                <a:spcPts val="0"/>
              </a:spcBef>
              <a:buNone/>
            </a:pPr>
            <a:r>
              <a:rPr lang="en-US" altLang="zh-CN" sz="2800" b="0" dirty="0"/>
              <a:t>     </a:t>
            </a:r>
            <a:r>
              <a:rPr lang="zh-CN" altLang="en-US" sz="2000" b="0" dirty="0"/>
              <a:t>由于合同要约不明确，导致施工单位“拈轻怕重”“相互推诿”，给项目部的工作带来不必要的麻烦 。 </a:t>
            </a:r>
            <a:endParaRPr lang="zh-CN" altLang="en-US" sz="2000" b="0" dirty="0"/>
          </a:p>
          <a:p>
            <a:pPr marL="0" indent="0" eaLnBrk="1" latinLnBrk="0" hangingPunct="1">
              <a:lnSpc>
                <a:spcPct val="150000"/>
              </a:lnSpc>
              <a:spcBef>
                <a:spcPts val="0"/>
              </a:spcBef>
              <a:buNone/>
            </a:pPr>
            <a:r>
              <a:rPr lang="zh-CN" altLang="en-US" sz="2000" b="0" dirty="0">
                <a:solidFill>
                  <a:schemeClr val="tx2"/>
                </a:solidFill>
              </a:rPr>
              <a:t>案例</a:t>
            </a:r>
            <a:r>
              <a:rPr lang="en-US" altLang="zh-CN" sz="2000" b="0" dirty="0">
                <a:solidFill>
                  <a:schemeClr val="tx2"/>
                </a:solidFill>
              </a:rPr>
              <a:t>1</a:t>
            </a:r>
            <a:r>
              <a:rPr lang="zh-CN" altLang="en-US" sz="2000" b="0" dirty="0">
                <a:solidFill>
                  <a:schemeClr val="tx2"/>
                </a:solidFill>
              </a:rPr>
              <a:t>：</a:t>
            </a:r>
            <a:r>
              <a:rPr lang="zh-CN" altLang="en-US" sz="2000" b="0" dirty="0"/>
              <a:t>某项目都对于信报箱架体、自行车棚、门卫室等零星构件没有约定其施工主体；需签订补充合同。</a:t>
            </a:r>
            <a:endParaRPr lang="zh-CN" altLang="en-US" sz="2000" b="0" dirty="0"/>
          </a:p>
          <a:p>
            <a:pPr marL="0" indent="0" eaLnBrk="1" latinLnBrk="0" hangingPunct="1">
              <a:lnSpc>
                <a:spcPct val="150000"/>
              </a:lnSpc>
              <a:spcBef>
                <a:spcPts val="0"/>
              </a:spcBef>
              <a:buNone/>
            </a:pPr>
            <a:r>
              <a:rPr lang="zh-CN" altLang="en-US" sz="2000" b="0" dirty="0">
                <a:solidFill>
                  <a:schemeClr val="tx2"/>
                </a:solidFill>
              </a:rPr>
              <a:t>案例</a:t>
            </a:r>
            <a:r>
              <a:rPr lang="en-US" altLang="zh-CN" sz="2000" b="0" dirty="0">
                <a:solidFill>
                  <a:schemeClr val="tx2"/>
                </a:solidFill>
              </a:rPr>
              <a:t>2</a:t>
            </a:r>
            <a:r>
              <a:rPr lang="zh-CN" altLang="en-US" sz="2000" b="0" dirty="0">
                <a:solidFill>
                  <a:schemeClr val="tx2"/>
                </a:solidFill>
              </a:rPr>
              <a:t>：</a:t>
            </a:r>
            <a:r>
              <a:rPr lang="zh-CN" altLang="en-US" sz="2000" b="0" dirty="0"/>
              <a:t>某项目给水、采暖管网只施工至井，而总包合同约定至建筑外墙</a:t>
            </a:r>
            <a:r>
              <a:rPr lang="en-US" altLang="zh-CN" sz="2000" b="0" dirty="0"/>
              <a:t>1.5</a:t>
            </a:r>
            <a:r>
              <a:rPr lang="zh-CN" altLang="en-US" sz="2000" b="0" dirty="0"/>
              <a:t>米，因此双方不能衔接，需通过现场签证予以追加。</a:t>
            </a:r>
            <a:endParaRPr lang="zh-CN" altLang="en-US" sz="2000" b="0" dirty="0"/>
          </a:p>
        </p:txBody>
      </p:sp>
      <p:sp>
        <p:nvSpPr>
          <p:cNvPr id="12292" name="Rectangle 4"/>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
        <p:nvSpPr>
          <p:cNvPr id="12293" name="Rectangle 5"/>
          <p:cNvSpPr/>
          <p:nvPr/>
        </p:nvSpPr>
        <p:spPr>
          <a:xfrm>
            <a:off x="1980248" y="1266349"/>
            <a:ext cx="4450080" cy="521970"/>
          </a:xfrm>
          <a:prstGeom prst="rect">
            <a:avLst/>
          </a:prstGeom>
          <a:noFill/>
          <a:ln w="9525">
            <a:noFill/>
          </a:ln>
        </p:spPr>
        <p:txBody>
          <a:bodyPr wrap="none" anchor="ctr" anchorCtr="0">
            <a:spAutoFit/>
          </a:bodyPr>
          <a:p>
            <a:pPr algn="ctr"/>
            <a:r>
              <a:rPr lang="zh-CN" altLang="en-US" sz="2800" b="1" dirty="0">
                <a:latin typeface="微软雅黑" panose="020B0503020204020204" charset="-122"/>
                <a:ea typeface="微软雅黑" panose="020B0503020204020204" charset="-122"/>
              </a:rPr>
              <a:t>关于合同临界面管理的案例</a:t>
            </a:r>
            <a:endParaRPr lang="zh-CN" altLang="en-US" sz="2800" b="1" dirty="0">
              <a:latin typeface="微软雅黑" panose="020B0503020204020204" charset="-122"/>
              <a:ea typeface="微软雅黑" panose="020B0503020204020204" charset="-122"/>
            </a:endParaRPr>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7523" name="Rectangle 3"/>
          <p:cNvSpPr>
            <a:spLocks noGrp="1"/>
          </p:cNvSpPr>
          <p:nvPr>
            <p:ph idx="1"/>
          </p:nvPr>
        </p:nvSpPr>
        <p:spPr>
          <a:xfrm>
            <a:off x="467995" y="1268095"/>
            <a:ext cx="8229600" cy="4009390"/>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3  </a:t>
            </a:r>
            <a:r>
              <a:rPr lang="zh-CN" altLang="en-US" sz="2400" dirty="0">
                <a:cs typeface="微软雅黑" panose="020B0503020204020204" charset="-122"/>
              </a:rPr>
              <a:t>工程进度款的审核</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）咨询项目组应督促承包人及时提交工程进度款申请书</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）咨询项目组在收到经现场监理工程师签证确认完成工程量和质量合格的初审工程进度款申请书后，应在规定的时间内进行计量，并根据合同相关支付条款的要求完成审核工作，出具工程进度款付款建议书。</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3）咨询项目组可接受委托，根据总包和分包合同要求协助审核专业分包工程进度款。</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4）咨询项目组编制并提交委托人的工程进度款付款核验表</a:t>
            </a:r>
            <a:endParaRPr lang="zh-CN" altLang="en-US" sz="2000" b="0" dirty="0">
              <a:cs typeface="微软雅黑" panose="020B0503020204020204" charset="-122"/>
            </a:endParaRPr>
          </a:p>
        </p:txBody>
      </p:sp>
      <p:sp>
        <p:nvSpPr>
          <p:cNvPr id="107524"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9571" name="Rectangle 3"/>
          <p:cNvSpPr>
            <a:spLocks noGrp="1"/>
          </p:cNvSpPr>
          <p:nvPr>
            <p:ph idx="1"/>
          </p:nvPr>
        </p:nvSpPr>
        <p:spPr>
          <a:xfrm>
            <a:off x="467360" y="1268095"/>
            <a:ext cx="8204200" cy="5876925"/>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4  </a:t>
            </a:r>
            <a:r>
              <a:rPr lang="zh-CN" altLang="en-US" sz="2400" dirty="0">
                <a:cs typeface="微软雅黑" panose="020B0503020204020204" charset="-122"/>
              </a:rPr>
              <a:t>工程变更及签证的审核</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1</a:t>
            </a:r>
            <a:r>
              <a:rPr lang="zh-CN" altLang="en-US" sz="2000" b="0" dirty="0">
                <a:cs typeface="微软雅黑" panose="020B0503020204020204" charset="-122"/>
              </a:rPr>
              <a:t>）咨询项目组应做好工程变更引起工程价款增减审核工作，工程变更实施前项目组应就工程变更进行估价，对工程造价影响程度向委托人报告，供委托人决策。</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）审核工作前，咨询项目组应收集并验证工程变更资料，其内容包括：</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）发包人发出的工程变更指令。 </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）设计单位提供的变更图纸及说明。</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）承包人的变更实施方案。</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4</a:t>
            </a:r>
            <a:r>
              <a:rPr lang="zh-CN" altLang="en-US" sz="2000" b="0" dirty="0">
                <a:cs typeface="微软雅黑" panose="020B0503020204020204" charset="-122"/>
              </a:rPr>
              <a:t>）现场的签证资料。</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5</a:t>
            </a:r>
            <a:r>
              <a:rPr lang="zh-CN" altLang="en-US" sz="2000" b="0" dirty="0">
                <a:cs typeface="微软雅黑" panose="020B0503020204020204" charset="-122"/>
              </a:rPr>
              <a:t>）监理工程师的审核意见。</a:t>
            </a:r>
            <a:endParaRPr lang="zh-CN" altLang="en-US" sz="2000" b="0" dirty="0">
              <a:cs typeface="微软雅黑" panose="020B0503020204020204" charset="-122"/>
            </a:endParaRPr>
          </a:p>
        </p:txBody>
      </p:sp>
      <p:sp>
        <p:nvSpPr>
          <p:cNvPr id="109572"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10595" name="Rectangle 3"/>
          <p:cNvSpPr>
            <a:spLocks noGrp="1"/>
          </p:cNvSpPr>
          <p:nvPr>
            <p:ph idx="1"/>
          </p:nvPr>
        </p:nvSpPr>
        <p:spPr>
          <a:xfrm>
            <a:off x="539750" y="1412875"/>
            <a:ext cx="7989570" cy="3493135"/>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3</a:t>
            </a:r>
            <a:r>
              <a:rPr lang="zh-CN" altLang="en-US" sz="2000" b="0" dirty="0">
                <a:cs typeface="微软雅黑" panose="020B0503020204020204" charset="-122"/>
              </a:rPr>
              <a:t>）咨询项目组收到工程变更价款报告后，应在规定的时间内对变更和签证的实际完成量和变更价款进行审核。工程变更与签证在确定价款后规定的时间内当事人未提出变更工程价款报告，咨询项目组可予提醒。 </a:t>
            </a:r>
            <a:endParaRPr lang="zh-CN" altLang="en-US" sz="2000" b="0" dirty="0">
              <a:cs typeface="微软雅黑" panose="020B0503020204020204" charset="-122"/>
            </a:endParaRPr>
          </a:p>
          <a:p>
            <a:pPr eaLnBrk="1" hangingPunct="1">
              <a:buNone/>
            </a:pPr>
            <a:endParaRPr lang="en-US" altLang="zh-CN" sz="2000" b="0" dirty="0">
              <a:cs typeface="微软雅黑" panose="020B0503020204020204" charset="-122"/>
            </a:endParaRPr>
          </a:p>
        </p:txBody>
      </p:sp>
      <p:sp>
        <p:nvSpPr>
          <p:cNvPr id="110596"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11618" name="Rectangle 2"/>
          <p:cNvSpPr>
            <a:spLocks noGrp="1"/>
          </p:cNvSpPr>
          <p:nvPr>
            <p:ph type="title"/>
          </p:nvPr>
        </p:nvSpPr>
        <p:spPr>
          <a:xfrm>
            <a:off x="2989263" y="549275"/>
            <a:ext cx="3816350" cy="431800"/>
          </a:xfrm>
        </p:spPr>
        <p:txBody>
          <a:bodyPr vert="horz" wrap="square" lIns="91440" tIns="45720" rIns="91440" bIns="45720" anchor="ctr" anchorCtr="0"/>
          <a:p>
            <a:pPr algn="l" eaLnBrk="1" hangingPunct="1"/>
            <a:r>
              <a:rPr lang="zh-CN" altLang="en-US" sz="2800" b="1" dirty="0">
                <a:solidFill>
                  <a:schemeClr val="bg2"/>
                </a:solidFill>
              </a:rPr>
              <a:t>变更</a:t>
            </a:r>
            <a:r>
              <a:rPr lang="en-US" altLang="zh-CN" sz="2800" b="1" dirty="0">
                <a:solidFill>
                  <a:schemeClr val="bg2"/>
                </a:solidFill>
              </a:rPr>
              <a:t>/</a:t>
            </a:r>
            <a:r>
              <a:rPr lang="zh-CN" altLang="en-US" sz="2800" b="1" dirty="0">
                <a:solidFill>
                  <a:schemeClr val="bg2"/>
                </a:solidFill>
              </a:rPr>
              <a:t>签证的办理流程</a:t>
            </a:r>
            <a:endParaRPr lang="zh-CN" altLang="en-US" sz="2800" b="1" dirty="0">
              <a:solidFill>
                <a:schemeClr val="bg2"/>
              </a:solidFill>
            </a:endParaRPr>
          </a:p>
        </p:txBody>
      </p:sp>
      <p:sp>
        <p:nvSpPr>
          <p:cNvPr id="111619" name="Text Box 132"/>
          <p:cNvSpPr txBox="1"/>
          <p:nvPr/>
        </p:nvSpPr>
        <p:spPr>
          <a:xfrm>
            <a:off x="919163" y="2420938"/>
            <a:ext cx="501650" cy="431800"/>
          </a:xfrm>
          <a:prstGeom prst="rect">
            <a:avLst/>
          </a:prstGeom>
          <a:noFill/>
          <a:ln w="9525" cap="flat" cmpd="sng">
            <a:solidFill>
              <a:schemeClr val="bg2"/>
            </a:solidFill>
            <a:prstDash val="solid"/>
            <a:miter/>
            <a:headEnd type="none" w="med" len="med"/>
            <a:tailEnd type="none" w="med" len="med"/>
          </a:ln>
        </p:spPr>
        <p:txBody>
          <a:bodyPr vert="eaVert">
            <a:spAutoFit/>
          </a:bodyPr>
          <a:p>
            <a:pPr>
              <a:spcBef>
                <a:spcPct val="50000"/>
              </a:spcBef>
            </a:pPr>
            <a:r>
              <a:rPr lang="zh-CN" altLang="en-US" sz="1200" dirty="0">
                <a:solidFill>
                  <a:schemeClr val="bg2"/>
                </a:solidFill>
                <a:latin typeface="Arial" panose="020B0604020202020204" pitchFamily="34" charset="0"/>
                <a:ea typeface="宋体" panose="02010600030101010101" pitchFamily="2" charset="-122"/>
              </a:rPr>
              <a:t>变更</a:t>
            </a:r>
            <a:endParaRPr lang="zh-CN" altLang="en-US" sz="1200" dirty="0">
              <a:solidFill>
                <a:schemeClr val="bg2"/>
              </a:solidFill>
              <a:latin typeface="Arial" panose="020B0604020202020204" pitchFamily="34" charset="0"/>
              <a:ea typeface="宋体" panose="02010600030101010101" pitchFamily="2" charset="-122"/>
            </a:endParaRPr>
          </a:p>
        </p:txBody>
      </p:sp>
      <p:sp>
        <p:nvSpPr>
          <p:cNvPr id="111620" name="Text Box 133"/>
          <p:cNvSpPr txBox="1"/>
          <p:nvPr/>
        </p:nvSpPr>
        <p:spPr>
          <a:xfrm>
            <a:off x="919163" y="4581525"/>
            <a:ext cx="501650" cy="431800"/>
          </a:xfrm>
          <a:prstGeom prst="rect">
            <a:avLst/>
          </a:prstGeom>
          <a:noFill/>
          <a:ln w="9525" cap="flat" cmpd="sng">
            <a:solidFill>
              <a:schemeClr val="bg2"/>
            </a:solidFill>
            <a:prstDash val="solid"/>
            <a:miter/>
            <a:headEnd type="none" w="med" len="med"/>
            <a:tailEnd type="none" w="med" len="med"/>
          </a:ln>
        </p:spPr>
        <p:txBody>
          <a:bodyPr vert="eaVert">
            <a:spAutoFit/>
          </a:bodyPr>
          <a:p>
            <a:pPr>
              <a:spcBef>
                <a:spcPct val="50000"/>
              </a:spcBef>
            </a:pPr>
            <a:r>
              <a:rPr lang="zh-CN" altLang="en-US" sz="1200" dirty="0">
                <a:solidFill>
                  <a:schemeClr val="bg2"/>
                </a:solidFill>
                <a:latin typeface="Arial" panose="020B0604020202020204" pitchFamily="34" charset="0"/>
                <a:ea typeface="宋体" panose="02010600030101010101" pitchFamily="2" charset="-122"/>
              </a:rPr>
              <a:t>签证</a:t>
            </a:r>
            <a:endParaRPr lang="zh-CN" altLang="en-US" sz="1200" dirty="0">
              <a:solidFill>
                <a:schemeClr val="bg2"/>
              </a:solidFill>
              <a:latin typeface="Arial" panose="020B0604020202020204" pitchFamily="34" charset="0"/>
              <a:ea typeface="宋体" panose="02010600030101010101" pitchFamily="2" charset="-122"/>
            </a:endParaRPr>
          </a:p>
        </p:txBody>
      </p:sp>
      <p:sp>
        <p:nvSpPr>
          <p:cNvPr id="111621" name="AutoShape 134"/>
          <p:cNvSpPr/>
          <p:nvPr/>
        </p:nvSpPr>
        <p:spPr>
          <a:xfrm>
            <a:off x="1477963" y="4724400"/>
            <a:ext cx="790575" cy="73025"/>
          </a:xfrm>
          <a:prstGeom prst="rightArrow">
            <a:avLst>
              <a:gd name="adj1" fmla="val 50000"/>
              <a:gd name="adj2" fmla="val 270652"/>
            </a:avLst>
          </a:prstGeom>
          <a:solidFill>
            <a:schemeClr val="accent1"/>
          </a:solidFill>
          <a:ln w="9525" cap="flat" cmpd="sng">
            <a:solidFill>
              <a:schemeClr val="bg2"/>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1622" name="AutoShape 135"/>
          <p:cNvSpPr/>
          <p:nvPr/>
        </p:nvSpPr>
        <p:spPr>
          <a:xfrm>
            <a:off x="1547813" y="2565400"/>
            <a:ext cx="863600" cy="71438"/>
          </a:xfrm>
          <a:prstGeom prst="rightArrow">
            <a:avLst>
              <a:gd name="adj1" fmla="val 50000"/>
              <a:gd name="adj2" fmla="val 302220"/>
            </a:avLst>
          </a:prstGeom>
          <a:solidFill>
            <a:schemeClr val="accent1"/>
          </a:solidFill>
          <a:ln w="9525" cap="flat" cmpd="sng">
            <a:solidFill>
              <a:schemeClr val="bg2"/>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1623" name="Text Box 136"/>
          <p:cNvSpPr txBox="1"/>
          <p:nvPr/>
        </p:nvSpPr>
        <p:spPr>
          <a:xfrm>
            <a:off x="1403350" y="2276475"/>
            <a:ext cx="1370013" cy="304800"/>
          </a:xfrm>
          <a:prstGeom prst="rect">
            <a:avLst/>
          </a:prstGeom>
          <a:noFill/>
          <a:ln w="9525" cap="flat" cmpd="sng">
            <a:solidFill>
              <a:schemeClr val="tx1"/>
            </a:solidFill>
            <a:prstDash val="solid"/>
            <a:miter/>
            <a:headEnd type="none" w="med" len="med"/>
            <a:tailEnd type="none" w="med" len="med"/>
          </a:ln>
        </p:spPr>
        <p:txBody>
          <a:bodyPr>
            <a:spAutoFit/>
          </a:bodyPr>
          <a:p>
            <a:pPr>
              <a:spcBef>
                <a:spcPct val="50000"/>
              </a:spcBef>
            </a:pPr>
            <a:r>
              <a:rPr lang="zh-CN" altLang="en-US" sz="1000" dirty="0">
                <a:solidFill>
                  <a:schemeClr val="bg2"/>
                </a:solidFill>
                <a:latin typeface="Arial" panose="020B0604020202020204" pitchFamily="34" charset="0"/>
                <a:ea typeface="宋体" panose="02010600030101010101" pitchFamily="2" charset="-122"/>
              </a:rPr>
              <a:t>下发给施工单位</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24" name="Text Box 137"/>
          <p:cNvSpPr txBox="1"/>
          <p:nvPr/>
        </p:nvSpPr>
        <p:spPr>
          <a:xfrm>
            <a:off x="2411413" y="2420938"/>
            <a:ext cx="1009650" cy="623887"/>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zh-CN" altLang="en-US" sz="1200" dirty="0">
                <a:solidFill>
                  <a:schemeClr val="bg2"/>
                </a:solidFill>
                <a:latin typeface="Arial" panose="020B0604020202020204" pitchFamily="34" charset="0"/>
                <a:ea typeface="宋体" panose="02010600030101010101" pitchFamily="2" charset="-122"/>
              </a:rPr>
              <a:t>变更图纸和变更通知单</a:t>
            </a:r>
            <a:endParaRPr lang="zh-CN" altLang="en-US" sz="1200" dirty="0">
              <a:solidFill>
                <a:schemeClr val="bg2"/>
              </a:solidFill>
              <a:latin typeface="Arial" panose="020B0604020202020204" pitchFamily="34" charset="0"/>
              <a:ea typeface="宋体" panose="02010600030101010101" pitchFamily="2" charset="-122"/>
            </a:endParaRPr>
          </a:p>
        </p:txBody>
      </p:sp>
      <p:sp>
        <p:nvSpPr>
          <p:cNvPr id="111625" name="AutoShape 138"/>
          <p:cNvSpPr/>
          <p:nvPr/>
        </p:nvSpPr>
        <p:spPr>
          <a:xfrm>
            <a:off x="3421063" y="3500438"/>
            <a:ext cx="647700" cy="73025"/>
          </a:xfrm>
          <a:prstGeom prst="rightArrow">
            <a:avLst>
              <a:gd name="adj1" fmla="val 50000"/>
              <a:gd name="adj2" fmla="val 221739"/>
            </a:avLst>
          </a:prstGeom>
          <a:solidFill>
            <a:schemeClr val="accent1"/>
          </a:solidFill>
          <a:ln w="9525" cap="flat" cmpd="sng">
            <a:solidFill>
              <a:schemeClr val="bg2"/>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1626" name="AutoShape 139"/>
          <p:cNvSpPr/>
          <p:nvPr/>
        </p:nvSpPr>
        <p:spPr>
          <a:xfrm>
            <a:off x="3421063" y="1700213"/>
            <a:ext cx="647700" cy="73025"/>
          </a:xfrm>
          <a:prstGeom prst="rightArrow">
            <a:avLst>
              <a:gd name="adj1" fmla="val 50000"/>
              <a:gd name="adj2" fmla="val 221739"/>
            </a:avLst>
          </a:prstGeom>
          <a:solidFill>
            <a:schemeClr val="accent1"/>
          </a:solidFill>
          <a:ln w="9525" cap="flat" cmpd="sng">
            <a:solidFill>
              <a:schemeClr val="bg2"/>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1627" name="Text Box 140"/>
          <p:cNvSpPr txBox="1"/>
          <p:nvPr/>
        </p:nvSpPr>
        <p:spPr>
          <a:xfrm>
            <a:off x="4068763" y="1557338"/>
            <a:ext cx="647700" cy="419100"/>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zh-CN" altLang="en-US" sz="1000" dirty="0">
                <a:solidFill>
                  <a:schemeClr val="bg2"/>
                </a:solidFill>
                <a:latin typeface="Arial" panose="020B0604020202020204" pitchFamily="34" charset="0"/>
                <a:ea typeface="宋体" panose="02010600030101010101" pitchFamily="2" charset="-122"/>
              </a:rPr>
              <a:t>未实施的变更</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28" name="Text Box 141"/>
          <p:cNvSpPr txBox="1"/>
          <p:nvPr/>
        </p:nvSpPr>
        <p:spPr>
          <a:xfrm>
            <a:off x="4068763" y="3284538"/>
            <a:ext cx="719137" cy="533400"/>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zh-CN" altLang="en-US" sz="1000" dirty="0">
                <a:solidFill>
                  <a:schemeClr val="bg2"/>
                </a:solidFill>
                <a:latin typeface="Arial" panose="020B0604020202020204" pitchFamily="34" charset="0"/>
                <a:ea typeface="宋体" panose="02010600030101010101" pitchFamily="2" charset="-122"/>
              </a:rPr>
              <a:t>已经实施的变更</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29" name="Line 142"/>
          <p:cNvSpPr/>
          <p:nvPr/>
        </p:nvSpPr>
        <p:spPr>
          <a:xfrm>
            <a:off x="3421063" y="1700213"/>
            <a:ext cx="0" cy="1800225"/>
          </a:xfrm>
          <a:prstGeom prst="line">
            <a:avLst/>
          </a:prstGeom>
          <a:ln w="9525" cap="flat" cmpd="sng">
            <a:solidFill>
              <a:schemeClr val="bg2"/>
            </a:solidFill>
            <a:prstDash val="solid"/>
            <a:headEnd type="none" w="med" len="med"/>
            <a:tailEnd type="none" w="med" len="med"/>
          </a:ln>
        </p:spPr>
      </p:sp>
      <p:sp>
        <p:nvSpPr>
          <p:cNvPr id="111630" name="Line 143"/>
          <p:cNvSpPr/>
          <p:nvPr/>
        </p:nvSpPr>
        <p:spPr>
          <a:xfrm>
            <a:off x="4787900" y="3500438"/>
            <a:ext cx="938213" cy="0"/>
          </a:xfrm>
          <a:prstGeom prst="line">
            <a:avLst/>
          </a:prstGeom>
          <a:ln w="9525" cap="flat" cmpd="sng">
            <a:solidFill>
              <a:schemeClr val="bg2"/>
            </a:solidFill>
            <a:prstDash val="solid"/>
            <a:headEnd type="none" w="med" len="med"/>
            <a:tailEnd type="triangle" w="med" len="med"/>
          </a:ln>
        </p:spPr>
      </p:sp>
      <p:sp>
        <p:nvSpPr>
          <p:cNvPr id="111631" name="Text Box 144"/>
          <p:cNvSpPr txBox="1"/>
          <p:nvPr/>
        </p:nvSpPr>
        <p:spPr>
          <a:xfrm>
            <a:off x="5795963" y="3213100"/>
            <a:ext cx="1009650" cy="530225"/>
          </a:xfrm>
          <a:prstGeom prst="rect">
            <a:avLst/>
          </a:prstGeom>
          <a:solidFill>
            <a:srgbClr val="FFFF00"/>
          </a:solidFill>
          <a:ln w="9525" cap="flat" cmpd="sng">
            <a:solidFill>
              <a:schemeClr val="bg2"/>
            </a:solidFill>
            <a:prstDash val="solid"/>
            <a:miter/>
            <a:headEnd type="none" w="med" len="med"/>
            <a:tailEnd type="none" w="med" len="med"/>
          </a:ln>
        </p:spPr>
        <p:txBody>
          <a:bodyPr>
            <a:spAutoFit/>
          </a:bodyPr>
          <a:p>
            <a:pPr>
              <a:spcBef>
                <a:spcPct val="50000"/>
              </a:spcBef>
            </a:pPr>
            <a:r>
              <a:rPr lang="en-US" altLang="zh-CN" sz="800" dirty="0">
                <a:solidFill>
                  <a:schemeClr val="bg2"/>
                </a:solidFill>
                <a:latin typeface="Arial" panose="020B0604020202020204" pitchFamily="34" charset="0"/>
                <a:ea typeface="宋体" panose="02010600030101010101" pitchFamily="2" charset="-122"/>
              </a:rPr>
              <a:t>1</a:t>
            </a:r>
            <a:r>
              <a:rPr lang="zh-CN" altLang="en-US" sz="800" dirty="0">
                <a:solidFill>
                  <a:schemeClr val="bg2"/>
                </a:solidFill>
                <a:latin typeface="Arial" panose="020B0604020202020204" pitchFamily="34" charset="0"/>
                <a:ea typeface="宋体" panose="02010600030101010101" pitchFamily="2" charset="-122"/>
              </a:rPr>
              <a:t>、签字完善变更通知单原件</a:t>
            </a:r>
            <a:endParaRPr lang="zh-CN" altLang="en-US" sz="800" dirty="0">
              <a:solidFill>
                <a:schemeClr val="bg2"/>
              </a:solidFill>
              <a:latin typeface="Arial" panose="020B0604020202020204" pitchFamily="34" charset="0"/>
              <a:ea typeface="宋体" panose="02010600030101010101" pitchFamily="2" charset="-122"/>
            </a:endParaRPr>
          </a:p>
          <a:p>
            <a:pPr>
              <a:spcBef>
                <a:spcPct val="50000"/>
              </a:spcBef>
            </a:pPr>
            <a:r>
              <a:rPr lang="en-US" altLang="zh-CN" sz="800" dirty="0">
                <a:solidFill>
                  <a:schemeClr val="bg2"/>
                </a:solidFill>
                <a:latin typeface="Arial" panose="020B0604020202020204" pitchFamily="34" charset="0"/>
                <a:ea typeface="宋体" panose="02010600030101010101" pitchFamily="2" charset="-122"/>
              </a:rPr>
              <a:t>2</a:t>
            </a:r>
            <a:r>
              <a:rPr lang="zh-CN" altLang="en-US" sz="800" dirty="0">
                <a:solidFill>
                  <a:schemeClr val="bg2"/>
                </a:solidFill>
                <a:latin typeface="Arial" panose="020B0604020202020204" pitchFamily="34" charset="0"/>
                <a:ea typeface="宋体" panose="02010600030101010101" pitchFamily="2" charset="-122"/>
              </a:rPr>
              <a:t>、报价，并盖章</a:t>
            </a:r>
            <a:endParaRPr lang="zh-CN" altLang="en-US" sz="800" dirty="0">
              <a:solidFill>
                <a:schemeClr val="bg2"/>
              </a:solidFill>
              <a:latin typeface="Arial" panose="020B0604020202020204" pitchFamily="34" charset="0"/>
              <a:ea typeface="宋体" panose="02010600030101010101" pitchFamily="2" charset="-122"/>
            </a:endParaRPr>
          </a:p>
        </p:txBody>
      </p:sp>
      <p:sp>
        <p:nvSpPr>
          <p:cNvPr id="111632" name="Text Box 145"/>
          <p:cNvSpPr txBox="1"/>
          <p:nvPr/>
        </p:nvSpPr>
        <p:spPr>
          <a:xfrm>
            <a:off x="4859338" y="3284538"/>
            <a:ext cx="936625" cy="252412"/>
          </a:xfrm>
          <a:prstGeom prst="rect">
            <a:avLst/>
          </a:prstGeom>
          <a:noFill/>
          <a:ln w="9525">
            <a:noFill/>
          </a:ln>
        </p:spPr>
        <p:txBody>
          <a:bodyPr>
            <a:spAutoFit/>
          </a:bodyPr>
          <a:p>
            <a:pPr>
              <a:spcBef>
                <a:spcPct val="50000"/>
              </a:spcBef>
            </a:pPr>
            <a:r>
              <a:rPr lang="zh-CN" altLang="en-US" sz="800" dirty="0">
                <a:solidFill>
                  <a:schemeClr val="bg2"/>
                </a:solidFill>
                <a:latin typeface="Arial" panose="020B0604020202020204" pitchFamily="34" charset="0"/>
                <a:ea typeface="宋体" panose="02010600030101010101" pitchFamily="2" charset="-122"/>
              </a:rPr>
              <a:t>送交项目成本</a:t>
            </a:r>
            <a:endParaRPr lang="zh-CN" altLang="en-US" sz="800" dirty="0">
              <a:solidFill>
                <a:schemeClr val="bg2"/>
              </a:solidFill>
              <a:latin typeface="Arial" panose="020B0604020202020204" pitchFamily="34" charset="0"/>
              <a:ea typeface="宋体" panose="02010600030101010101" pitchFamily="2" charset="-122"/>
            </a:endParaRPr>
          </a:p>
        </p:txBody>
      </p:sp>
      <p:sp>
        <p:nvSpPr>
          <p:cNvPr id="111633" name="Text Box 146"/>
          <p:cNvSpPr txBox="1"/>
          <p:nvPr/>
        </p:nvSpPr>
        <p:spPr>
          <a:xfrm>
            <a:off x="5795963" y="4318000"/>
            <a:ext cx="1009650" cy="254000"/>
          </a:xfrm>
          <a:prstGeom prst="rect">
            <a:avLst/>
          </a:prstGeom>
          <a:noFill/>
          <a:ln w="9525" cap="flat" cmpd="sng">
            <a:solidFill>
              <a:schemeClr val="bg2"/>
            </a:solidFill>
            <a:prstDash val="solid"/>
            <a:miter/>
            <a:headEnd type="none" w="med" len="med"/>
            <a:tailEnd type="none" w="med" len="med"/>
          </a:ln>
        </p:spPr>
        <p:txBody>
          <a:bodyPr>
            <a:spAutoFit/>
          </a:bodyPr>
          <a:p>
            <a:pPr algn="ctr">
              <a:spcBef>
                <a:spcPct val="50000"/>
              </a:spcBef>
            </a:pPr>
            <a:r>
              <a:rPr lang="zh-CN" altLang="en-US" sz="1000" dirty="0">
                <a:solidFill>
                  <a:schemeClr val="bg2"/>
                </a:solidFill>
                <a:latin typeface="Arial" panose="020B0604020202020204" pitchFamily="34" charset="0"/>
                <a:ea typeface="宋体" panose="02010600030101010101" pitchFamily="2" charset="-122"/>
              </a:rPr>
              <a:t>核对造价</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34" name="Line 147"/>
          <p:cNvSpPr/>
          <p:nvPr/>
        </p:nvSpPr>
        <p:spPr>
          <a:xfrm>
            <a:off x="6300788" y="3751263"/>
            <a:ext cx="0" cy="504825"/>
          </a:xfrm>
          <a:prstGeom prst="line">
            <a:avLst/>
          </a:prstGeom>
          <a:ln w="9525" cap="flat" cmpd="sng">
            <a:solidFill>
              <a:schemeClr val="bg2"/>
            </a:solidFill>
            <a:prstDash val="solid"/>
            <a:headEnd type="none" w="med" len="med"/>
            <a:tailEnd type="triangle" w="med" len="med"/>
          </a:ln>
        </p:spPr>
      </p:sp>
      <p:sp>
        <p:nvSpPr>
          <p:cNvPr id="111635" name="Text Box 148"/>
          <p:cNvSpPr txBox="1"/>
          <p:nvPr/>
        </p:nvSpPr>
        <p:spPr>
          <a:xfrm>
            <a:off x="5510213" y="1557338"/>
            <a:ext cx="1006475" cy="488950"/>
          </a:xfrm>
          <a:prstGeom prst="rect">
            <a:avLst/>
          </a:prstGeom>
          <a:solidFill>
            <a:srgbClr val="FFFF00"/>
          </a:solidFill>
          <a:ln w="9525" cap="flat" cmpd="sng">
            <a:solidFill>
              <a:schemeClr val="bg2"/>
            </a:solidFill>
            <a:prstDash val="solid"/>
            <a:miter/>
            <a:headEnd type="none" w="med" len="med"/>
            <a:tailEnd type="none" w="med" len="med"/>
          </a:ln>
        </p:spPr>
        <p:txBody>
          <a:bodyPr>
            <a:spAutoFit/>
          </a:bodyPr>
          <a:p>
            <a:pPr>
              <a:spcBef>
                <a:spcPct val="50000"/>
              </a:spcBef>
            </a:pPr>
            <a:r>
              <a:rPr lang="en-US" altLang="zh-CN" sz="800" dirty="0">
                <a:solidFill>
                  <a:schemeClr val="bg2"/>
                </a:solidFill>
                <a:latin typeface="Arial" panose="020B0604020202020204" pitchFamily="34" charset="0"/>
                <a:ea typeface="宋体" panose="02010600030101010101" pitchFamily="2" charset="-122"/>
              </a:rPr>
              <a:t>1</a:t>
            </a:r>
            <a:r>
              <a:rPr lang="zh-CN" altLang="en-US" sz="800" dirty="0">
                <a:solidFill>
                  <a:schemeClr val="bg2"/>
                </a:solidFill>
                <a:latin typeface="Arial" panose="020B0604020202020204" pitchFamily="34" charset="0"/>
                <a:ea typeface="宋体" panose="02010600030101010101" pitchFamily="2" charset="-122"/>
              </a:rPr>
              <a:t>、通知单复印件</a:t>
            </a:r>
            <a:endParaRPr lang="zh-CN" altLang="en-US" sz="800" dirty="0">
              <a:solidFill>
                <a:schemeClr val="bg2"/>
              </a:solidFill>
              <a:latin typeface="Arial" panose="020B0604020202020204" pitchFamily="34" charset="0"/>
              <a:ea typeface="宋体" panose="02010600030101010101" pitchFamily="2" charset="-122"/>
            </a:endParaRPr>
          </a:p>
          <a:p>
            <a:pPr>
              <a:spcBef>
                <a:spcPct val="50000"/>
              </a:spcBef>
            </a:pPr>
            <a:r>
              <a:rPr lang="en-US" altLang="zh-CN" sz="800" dirty="0">
                <a:solidFill>
                  <a:schemeClr val="bg2"/>
                </a:solidFill>
                <a:latin typeface="Arial" panose="020B0604020202020204" pitchFamily="34" charset="0"/>
                <a:ea typeface="宋体" panose="02010600030101010101" pitchFamily="2" charset="-122"/>
              </a:rPr>
              <a:t>2</a:t>
            </a:r>
            <a:r>
              <a:rPr lang="zh-CN" altLang="en-US" sz="800" dirty="0">
                <a:solidFill>
                  <a:schemeClr val="bg2"/>
                </a:solidFill>
                <a:latin typeface="Arial" panose="020B0604020202020204" pitchFamily="34" charset="0"/>
                <a:ea typeface="宋体" panose="02010600030101010101" pitchFamily="2" charset="-122"/>
              </a:rPr>
              <a:t>、报价，并盖章</a:t>
            </a:r>
            <a:endParaRPr lang="zh-CN" altLang="en-US" sz="800" dirty="0">
              <a:solidFill>
                <a:schemeClr val="bg2"/>
              </a:solidFill>
              <a:latin typeface="Arial" panose="020B0604020202020204" pitchFamily="34" charset="0"/>
              <a:ea typeface="宋体" panose="02010600030101010101" pitchFamily="2" charset="-122"/>
            </a:endParaRPr>
          </a:p>
        </p:txBody>
      </p:sp>
      <p:sp>
        <p:nvSpPr>
          <p:cNvPr id="111636" name="Text Box 149"/>
          <p:cNvSpPr txBox="1"/>
          <p:nvPr/>
        </p:nvSpPr>
        <p:spPr>
          <a:xfrm>
            <a:off x="4716463" y="1557338"/>
            <a:ext cx="936625" cy="252412"/>
          </a:xfrm>
          <a:prstGeom prst="rect">
            <a:avLst/>
          </a:prstGeom>
          <a:noFill/>
          <a:ln w="9525">
            <a:noFill/>
          </a:ln>
        </p:spPr>
        <p:txBody>
          <a:bodyPr>
            <a:spAutoFit/>
          </a:bodyPr>
          <a:p>
            <a:pPr>
              <a:spcBef>
                <a:spcPct val="50000"/>
              </a:spcBef>
            </a:pPr>
            <a:r>
              <a:rPr lang="zh-CN" altLang="en-US" sz="800" dirty="0">
                <a:solidFill>
                  <a:schemeClr val="bg2"/>
                </a:solidFill>
                <a:latin typeface="Arial" panose="020B0604020202020204" pitchFamily="34" charset="0"/>
                <a:ea typeface="宋体" panose="02010600030101010101" pitchFamily="2" charset="-122"/>
              </a:rPr>
              <a:t>送交项目成本</a:t>
            </a:r>
            <a:endParaRPr lang="zh-CN" altLang="en-US" sz="800" dirty="0">
              <a:solidFill>
                <a:schemeClr val="bg2"/>
              </a:solidFill>
              <a:latin typeface="Arial" panose="020B0604020202020204" pitchFamily="34" charset="0"/>
              <a:ea typeface="宋体" panose="02010600030101010101" pitchFamily="2" charset="-122"/>
            </a:endParaRPr>
          </a:p>
        </p:txBody>
      </p:sp>
      <p:sp>
        <p:nvSpPr>
          <p:cNvPr id="111637" name="Line 150"/>
          <p:cNvSpPr/>
          <p:nvPr/>
        </p:nvSpPr>
        <p:spPr>
          <a:xfrm>
            <a:off x="4716463" y="1773238"/>
            <a:ext cx="793750" cy="0"/>
          </a:xfrm>
          <a:prstGeom prst="line">
            <a:avLst/>
          </a:prstGeom>
          <a:ln w="9525" cap="flat" cmpd="sng">
            <a:solidFill>
              <a:schemeClr val="bg2"/>
            </a:solidFill>
            <a:prstDash val="solid"/>
            <a:headEnd type="none" w="med" len="med"/>
            <a:tailEnd type="triangle" w="med" len="med"/>
          </a:ln>
        </p:spPr>
      </p:sp>
      <p:sp>
        <p:nvSpPr>
          <p:cNvPr id="111638" name="Text Box 151"/>
          <p:cNvSpPr txBox="1"/>
          <p:nvPr/>
        </p:nvSpPr>
        <p:spPr>
          <a:xfrm>
            <a:off x="6948488" y="1557338"/>
            <a:ext cx="504825" cy="533400"/>
          </a:xfrm>
          <a:prstGeom prst="rect">
            <a:avLst/>
          </a:prstGeom>
          <a:noFill/>
          <a:ln w="9525" cap="flat" cmpd="sng">
            <a:solidFill>
              <a:schemeClr val="bg2"/>
            </a:solidFill>
            <a:prstDash val="solid"/>
            <a:miter/>
            <a:headEnd type="none" w="med" len="med"/>
            <a:tailEnd type="none" w="med" len="med"/>
          </a:ln>
        </p:spPr>
        <p:txBody>
          <a:bodyPr>
            <a:spAutoFit/>
          </a:bodyPr>
          <a:p>
            <a:pPr algn="ctr">
              <a:spcBef>
                <a:spcPct val="50000"/>
              </a:spcBef>
            </a:pPr>
            <a:r>
              <a:rPr lang="zh-CN" altLang="en-US" sz="1000" dirty="0">
                <a:solidFill>
                  <a:schemeClr val="bg2"/>
                </a:solidFill>
                <a:latin typeface="Arial" panose="020B0604020202020204" pitchFamily="34" charset="0"/>
                <a:ea typeface="宋体" panose="02010600030101010101" pitchFamily="2" charset="-122"/>
              </a:rPr>
              <a:t>核对造价</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39" name="Line 152"/>
          <p:cNvSpPr/>
          <p:nvPr/>
        </p:nvSpPr>
        <p:spPr>
          <a:xfrm>
            <a:off x="6516688" y="1773238"/>
            <a:ext cx="431800" cy="0"/>
          </a:xfrm>
          <a:prstGeom prst="line">
            <a:avLst/>
          </a:prstGeom>
          <a:ln w="9525" cap="flat" cmpd="sng">
            <a:solidFill>
              <a:schemeClr val="bg2"/>
            </a:solidFill>
            <a:prstDash val="solid"/>
            <a:headEnd type="none" w="med" len="med"/>
            <a:tailEnd type="triangle" w="med" len="med"/>
          </a:ln>
        </p:spPr>
      </p:sp>
      <p:sp>
        <p:nvSpPr>
          <p:cNvPr id="111640" name="Text Box 153"/>
          <p:cNvSpPr txBox="1"/>
          <p:nvPr/>
        </p:nvSpPr>
        <p:spPr>
          <a:xfrm>
            <a:off x="6948488" y="2349500"/>
            <a:ext cx="1008062" cy="304800"/>
          </a:xfrm>
          <a:prstGeom prst="rect">
            <a:avLst/>
          </a:prstGeom>
          <a:noFill/>
          <a:ln w="9525" cap="flat" cmpd="sng">
            <a:solidFill>
              <a:schemeClr val="bg2"/>
            </a:solidFill>
            <a:prstDash val="solid"/>
            <a:miter/>
            <a:headEnd type="none" w="med" len="med"/>
            <a:tailEnd type="none" w="med" len="med"/>
          </a:ln>
        </p:spPr>
        <p:txBody>
          <a:bodyPr>
            <a:spAutoFit/>
          </a:bodyPr>
          <a:p>
            <a:pPr algn="ctr">
              <a:spcBef>
                <a:spcPct val="50000"/>
              </a:spcBef>
            </a:pPr>
            <a:r>
              <a:rPr lang="zh-CN" altLang="en-US" sz="1000" dirty="0">
                <a:solidFill>
                  <a:schemeClr val="bg2"/>
                </a:solidFill>
                <a:latin typeface="Arial" panose="020B0604020202020204" pitchFamily="34" charset="0"/>
                <a:ea typeface="宋体" panose="02010600030101010101" pitchFamily="2" charset="-122"/>
              </a:rPr>
              <a:t>初步造价确认</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41" name="Text Box 154"/>
          <p:cNvSpPr txBox="1"/>
          <p:nvPr/>
        </p:nvSpPr>
        <p:spPr>
          <a:xfrm>
            <a:off x="5219700" y="2205038"/>
            <a:ext cx="1370013" cy="647700"/>
          </a:xfrm>
          <a:prstGeom prst="rect">
            <a:avLst/>
          </a:prstGeom>
          <a:noFill/>
          <a:ln w="9525" cap="flat" cmpd="sng">
            <a:solidFill>
              <a:schemeClr val="bg2"/>
            </a:solidFill>
            <a:prstDash val="solid"/>
            <a:miter/>
            <a:headEnd type="none" w="med" len="med"/>
            <a:tailEnd type="none" w="med" len="med"/>
          </a:ln>
        </p:spPr>
        <p:txBody>
          <a:bodyPr>
            <a:spAutoFit/>
          </a:bodyPr>
          <a:p>
            <a:pPr algn="ctr">
              <a:spcBef>
                <a:spcPct val="50000"/>
              </a:spcBef>
            </a:pPr>
            <a:r>
              <a:rPr lang="zh-CN" altLang="en-US" sz="1000" dirty="0">
                <a:solidFill>
                  <a:schemeClr val="bg2"/>
                </a:solidFill>
                <a:latin typeface="Arial" panose="020B0604020202020204" pitchFamily="34" charset="0"/>
                <a:ea typeface="宋体" panose="02010600030101010101" pitchFamily="2" charset="-122"/>
              </a:rPr>
              <a:t>工程完工后，工程师确认，并持变更通知单原件核对最终造价</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42" name="Line 155"/>
          <p:cNvSpPr/>
          <p:nvPr/>
        </p:nvSpPr>
        <p:spPr>
          <a:xfrm flipH="1">
            <a:off x="6589713" y="2492375"/>
            <a:ext cx="358775" cy="0"/>
          </a:xfrm>
          <a:prstGeom prst="line">
            <a:avLst/>
          </a:prstGeom>
          <a:ln w="9525" cap="flat" cmpd="sng">
            <a:solidFill>
              <a:schemeClr val="bg2"/>
            </a:solidFill>
            <a:prstDash val="solid"/>
            <a:headEnd type="none" w="med" len="med"/>
            <a:tailEnd type="triangle" w="med" len="med"/>
          </a:ln>
        </p:spPr>
      </p:sp>
      <p:sp>
        <p:nvSpPr>
          <p:cNvPr id="111643" name="Text Box 156"/>
          <p:cNvSpPr txBox="1"/>
          <p:nvPr/>
        </p:nvSpPr>
        <p:spPr>
          <a:xfrm>
            <a:off x="7596188" y="4005263"/>
            <a:ext cx="792162" cy="304800"/>
          </a:xfrm>
          <a:prstGeom prst="rect">
            <a:avLst/>
          </a:prstGeom>
          <a:noFill/>
          <a:ln w="9525" cap="flat" cmpd="sng">
            <a:solidFill>
              <a:schemeClr val="bg2"/>
            </a:solidFill>
            <a:prstDash val="solid"/>
            <a:miter/>
            <a:headEnd type="none" w="med" len="med"/>
            <a:tailEnd type="none" w="med" len="med"/>
          </a:ln>
        </p:spPr>
        <p:txBody>
          <a:bodyPr>
            <a:spAutoFit/>
          </a:bodyPr>
          <a:p>
            <a:pPr algn="ctr">
              <a:spcBef>
                <a:spcPct val="50000"/>
              </a:spcBef>
            </a:pPr>
            <a:r>
              <a:rPr lang="zh-CN" altLang="en-US" sz="1000" b="1" dirty="0">
                <a:solidFill>
                  <a:schemeClr val="bg2"/>
                </a:solidFill>
                <a:latin typeface="Arial" panose="020B0604020202020204" pitchFamily="34" charset="0"/>
                <a:ea typeface="宋体" panose="02010600030101010101" pitchFamily="2" charset="-122"/>
              </a:rPr>
              <a:t>造价确认</a:t>
            </a:r>
            <a:endParaRPr lang="zh-CN" altLang="en-US" sz="1000" b="1" dirty="0">
              <a:solidFill>
                <a:schemeClr val="bg2"/>
              </a:solidFill>
              <a:latin typeface="Arial" panose="020B0604020202020204" pitchFamily="34" charset="0"/>
              <a:ea typeface="宋体" panose="02010600030101010101" pitchFamily="2" charset="-122"/>
            </a:endParaRPr>
          </a:p>
        </p:txBody>
      </p:sp>
      <p:sp>
        <p:nvSpPr>
          <p:cNvPr id="111644" name="Text Box 157"/>
          <p:cNvSpPr txBox="1"/>
          <p:nvPr/>
        </p:nvSpPr>
        <p:spPr>
          <a:xfrm>
            <a:off x="7596188" y="4310063"/>
            <a:ext cx="792162" cy="774700"/>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en-US" altLang="zh-CN" sz="800" dirty="0">
                <a:solidFill>
                  <a:schemeClr val="bg2"/>
                </a:solidFill>
                <a:latin typeface="Arial" panose="020B0604020202020204" pitchFamily="34" charset="0"/>
                <a:ea typeface="宋体" panose="02010600030101010101" pitchFamily="2" charset="-122"/>
              </a:rPr>
              <a:t>1</a:t>
            </a:r>
            <a:r>
              <a:rPr lang="zh-CN" altLang="en-US" sz="800" dirty="0">
                <a:solidFill>
                  <a:schemeClr val="bg2"/>
                </a:solidFill>
                <a:latin typeface="Arial" panose="020B0604020202020204" pitchFamily="34" charset="0"/>
                <a:ea typeface="宋体" panose="02010600030101010101" pitchFamily="2" charset="-122"/>
              </a:rPr>
              <a:t>、造价审批原件留项目成本</a:t>
            </a:r>
            <a:endParaRPr lang="zh-CN" altLang="en-US" sz="800" dirty="0">
              <a:solidFill>
                <a:schemeClr val="bg2"/>
              </a:solidFill>
              <a:latin typeface="Arial" panose="020B0604020202020204" pitchFamily="34" charset="0"/>
              <a:ea typeface="宋体" panose="02010600030101010101" pitchFamily="2" charset="-122"/>
            </a:endParaRPr>
          </a:p>
          <a:p>
            <a:pPr>
              <a:spcBef>
                <a:spcPct val="50000"/>
              </a:spcBef>
            </a:pPr>
            <a:r>
              <a:rPr lang="en-US" altLang="zh-CN" sz="800" dirty="0">
                <a:solidFill>
                  <a:schemeClr val="bg2"/>
                </a:solidFill>
                <a:latin typeface="Arial" panose="020B0604020202020204" pitchFamily="34" charset="0"/>
                <a:ea typeface="宋体" panose="02010600030101010101" pitchFamily="2" charset="-122"/>
              </a:rPr>
              <a:t>2</a:t>
            </a:r>
            <a:r>
              <a:rPr lang="zh-CN" altLang="en-US" sz="800" dirty="0">
                <a:solidFill>
                  <a:schemeClr val="bg2"/>
                </a:solidFill>
                <a:latin typeface="Arial" panose="020B0604020202020204" pitchFamily="34" charset="0"/>
                <a:ea typeface="宋体" panose="02010600030101010101" pitchFamily="2" charset="-122"/>
              </a:rPr>
              <a:t>、复印件给施工单位</a:t>
            </a:r>
            <a:endParaRPr lang="zh-CN" altLang="en-US" sz="800" dirty="0">
              <a:solidFill>
                <a:schemeClr val="bg2"/>
              </a:solidFill>
              <a:latin typeface="Arial" panose="020B0604020202020204" pitchFamily="34" charset="0"/>
              <a:ea typeface="宋体" panose="02010600030101010101" pitchFamily="2" charset="-122"/>
            </a:endParaRPr>
          </a:p>
        </p:txBody>
      </p:sp>
      <p:cxnSp>
        <p:nvCxnSpPr>
          <p:cNvPr id="111645" name="AutoShape 158"/>
          <p:cNvCxnSpPr/>
          <p:nvPr/>
        </p:nvCxnSpPr>
        <p:spPr>
          <a:xfrm rot="-5400000" flipH="1">
            <a:off x="6551613" y="2384425"/>
            <a:ext cx="1152525" cy="2087563"/>
          </a:xfrm>
          <a:prstGeom prst="bentConnector3">
            <a:avLst>
              <a:gd name="adj1" fmla="val 50000"/>
            </a:avLst>
          </a:prstGeom>
          <a:ln w="9525" cap="flat" cmpd="sng">
            <a:solidFill>
              <a:schemeClr val="bg2"/>
            </a:solidFill>
            <a:prstDash val="solid"/>
            <a:miter/>
            <a:headEnd type="none" w="med" len="med"/>
            <a:tailEnd type="triangle" w="med" len="med"/>
          </a:ln>
        </p:spPr>
      </p:cxnSp>
      <p:cxnSp>
        <p:nvCxnSpPr>
          <p:cNvPr id="111646" name="AutoShape 159"/>
          <p:cNvCxnSpPr>
            <a:stCxn id="111638" idx="3"/>
            <a:endCxn id="111640" idx="3"/>
          </p:cNvCxnSpPr>
          <p:nvPr/>
        </p:nvCxnSpPr>
        <p:spPr>
          <a:xfrm>
            <a:off x="7453313" y="1824038"/>
            <a:ext cx="503237" cy="677862"/>
          </a:xfrm>
          <a:prstGeom prst="bentConnector3">
            <a:avLst>
              <a:gd name="adj1" fmla="val 145111"/>
            </a:avLst>
          </a:prstGeom>
          <a:ln w="9525" cap="flat" cmpd="sng">
            <a:solidFill>
              <a:schemeClr val="bg2"/>
            </a:solidFill>
            <a:prstDash val="solid"/>
            <a:miter/>
            <a:headEnd type="none" w="med" len="med"/>
            <a:tailEnd type="triangle" w="med" len="med"/>
          </a:ln>
        </p:spPr>
      </p:cxnSp>
      <p:sp>
        <p:nvSpPr>
          <p:cNvPr id="111647" name="Line 160"/>
          <p:cNvSpPr/>
          <p:nvPr/>
        </p:nvSpPr>
        <p:spPr>
          <a:xfrm>
            <a:off x="6805613" y="4437063"/>
            <a:ext cx="790575" cy="0"/>
          </a:xfrm>
          <a:prstGeom prst="line">
            <a:avLst/>
          </a:prstGeom>
          <a:ln w="9525" cap="flat" cmpd="sng">
            <a:solidFill>
              <a:schemeClr val="bg2"/>
            </a:solidFill>
            <a:prstDash val="solid"/>
            <a:headEnd type="none" w="med" len="med"/>
            <a:tailEnd type="triangle" w="med" len="med"/>
          </a:ln>
        </p:spPr>
      </p:sp>
      <p:sp>
        <p:nvSpPr>
          <p:cNvPr id="111648" name="Text Box 161"/>
          <p:cNvSpPr txBox="1"/>
          <p:nvPr/>
        </p:nvSpPr>
        <p:spPr>
          <a:xfrm>
            <a:off x="1331913" y="4437063"/>
            <a:ext cx="1368425" cy="304800"/>
          </a:xfrm>
          <a:prstGeom prst="rect">
            <a:avLst/>
          </a:prstGeom>
          <a:noFill/>
          <a:ln w="9525" cap="flat" cmpd="sng">
            <a:solidFill>
              <a:schemeClr val="tx1"/>
            </a:solidFill>
            <a:prstDash val="solid"/>
            <a:miter/>
            <a:headEnd type="none" w="med" len="med"/>
            <a:tailEnd type="none" w="med" len="med"/>
          </a:ln>
        </p:spPr>
        <p:txBody>
          <a:bodyPr>
            <a:spAutoFit/>
          </a:bodyPr>
          <a:p>
            <a:pPr>
              <a:spcBef>
                <a:spcPct val="50000"/>
              </a:spcBef>
            </a:pPr>
            <a:r>
              <a:rPr lang="zh-CN" altLang="en-US" sz="1000" dirty="0">
                <a:solidFill>
                  <a:schemeClr val="bg2"/>
                </a:solidFill>
                <a:latin typeface="Arial" panose="020B0604020202020204" pitchFamily="34" charset="0"/>
                <a:ea typeface="宋体" panose="02010600030101010101" pitchFamily="2" charset="-122"/>
              </a:rPr>
              <a:t>下发给施工单位</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49" name="Text Box 162"/>
          <p:cNvSpPr txBox="1"/>
          <p:nvPr/>
        </p:nvSpPr>
        <p:spPr>
          <a:xfrm>
            <a:off x="2341563" y="4581525"/>
            <a:ext cx="1006475" cy="623888"/>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zh-CN" altLang="en-US" sz="1200" dirty="0">
                <a:solidFill>
                  <a:schemeClr val="bg2"/>
                </a:solidFill>
                <a:latin typeface="Arial" panose="020B0604020202020204" pitchFamily="34" charset="0"/>
                <a:ea typeface="宋体" panose="02010600030101010101" pitchFamily="2" charset="-122"/>
              </a:rPr>
              <a:t>签证通知单及相关资料</a:t>
            </a:r>
            <a:endParaRPr lang="zh-CN" altLang="en-US" sz="1200" dirty="0">
              <a:solidFill>
                <a:schemeClr val="bg2"/>
              </a:solidFill>
              <a:latin typeface="Arial" panose="020B0604020202020204" pitchFamily="34" charset="0"/>
              <a:ea typeface="宋体" panose="02010600030101010101" pitchFamily="2" charset="-122"/>
            </a:endParaRPr>
          </a:p>
        </p:txBody>
      </p:sp>
      <p:sp>
        <p:nvSpPr>
          <p:cNvPr id="111650" name="AutoShape 163"/>
          <p:cNvSpPr/>
          <p:nvPr/>
        </p:nvSpPr>
        <p:spPr>
          <a:xfrm>
            <a:off x="3348038" y="5373688"/>
            <a:ext cx="647700" cy="73025"/>
          </a:xfrm>
          <a:prstGeom prst="rightArrow">
            <a:avLst>
              <a:gd name="adj1" fmla="val 50000"/>
              <a:gd name="adj2" fmla="val 221739"/>
            </a:avLst>
          </a:prstGeom>
          <a:solidFill>
            <a:schemeClr val="accent1"/>
          </a:solidFill>
          <a:ln w="9525" cap="flat" cmpd="sng">
            <a:solidFill>
              <a:schemeClr val="bg2"/>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1651" name="AutoShape 164"/>
          <p:cNvSpPr/>
          <p:nvPr/>
        </p:nvSpPr>
        <p:spPr>
          <a:xfrm>
            <a:off x="3348038" y="4292600"/>
            <a:ext cx="647700" cy="73025"/>
          </a:xfrm>
          <a:prstGeom prst="rightArrow">
            <a:avLst>
              <a:gd name="adj1" fmla="val 50000"/>
              <a:gd name="adj2" fmla="val 221739"/>
            </a:avLst>
          </a:prstGeom>
          <a:solidFill>
            <a:schemeClr val="accent1"/>
          </a:solidFill>
          <a:ln w="9525" cap="flat" cmpd="sng">
            <a:solidFill>
              <a:schemeClr val="bg2"/>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1652" name="Text Box 165"/>
          <p:cNvSpPr txBox="1"/>
          <p:nvPr/>
        </p:nvSpPr>
        <p:spPr>
          <a:xfrm>
            <a:off x="3995738" y="4149725"/>
            <a:ext cx="650875" cy="419100"/>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zh-CN" altLang="en-US" sz="1000" dirty="0">
                <a:solidFill>
                  <a:schemeClr val="bg2"/>
                </a:solidFill>
                <a:latin typeface="Arial" panose="020B0604020202020204" pitchFamily="34" charset="0"/>
                <a:ea typeface="宋体" panose="02010600030101010101" pitchFamily="2" charset="-122"/>
              </a:rPr>
              <a:t>未实施的签证</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53" name="Text Box 166"/>
          <p:cNvSpPr txBox="1"/>
          <p:nvPr/>
        </p:nvSpPr>
        <p:spPr>
          <a:xfrm>
            <a:off x="3995738" y="5157788"/>
            <a:ext cx="720725" cy="533400"/>
          </a:xfrm>
          <a:prstGeom prst="rect">
            <a:avLst/>
          </a:prstGeom>
          <a:noFill/>
          <a:ln w="9525" cap="flat" cmpd="sng">
            <a:solidFill>
              <a:schemeClr val="bg2"/>
            </a:solidFill>
            <a:prstDash val="solid"/>
            <a:miter/>
            <a:headEnd type="none" w="med" len="med"/>
            <a:tailEnd type="none" w="med" len="med"/>
          </a:ln>
        </p:spPr>
        <p:txBody>
          <a:bodyPr>
            <a:spAutoFit/>
          </a:bodyPr>
          <a:p>
            <a:pPr>
              <a:spcBef>
                <a:spcPct val="50000"/>
              </a:spcBef>
            </a:pPr>
            <a:r>
              <a:rPr lang="zh-CN" altLang="en-US" sz="1000" dirty="0">
                <a:solidFill>
                  <a:schemeClr val="bg2"/>
                </a:solidFill>
                <a:latin typeface="Arial" panose="020B0604020202020204" pitchFamily="34" charset="0"/>
                <a:ea typeface="宋体" panose="02010600030101010101" pitchFamily="2" charset="-122"/>
              </a:rPr>
              <a:t>已经实施的签证</a:t>
            </a:r>
            <a:endParaRPr lang="zh-CN" altLang="en-US" sz="1000" dirty="0">
              <a:solidFill>
                <a:schemeClr val="bg2"/>
              </a:solidFill>
              <a:latin typeface="Arial" panose="020B0604020202020204" pitchFamily="34" charset="0"/>
              <a:ea typeface="宋体" panose="02010600030101010101" pitchFamily="2" charset="-122"/>
            </a:endParaRPr>
          </a:p>
        </p:txBody>
      </p:sp>
      <p:sp>
        <p:nvSpPr>
          <p:cNvPr id="111654" name="Line 167"/>
          <p:cNvSpPr/>
          <p:nvPr/>
        </p:nvSpPr>
        <p:spPr>
          <a:xfrm>
            <a:off x="3348038" y="4292600"/>
            <a:ext cx="0" cy="1152525"/>
          </a:xfrm>
          <a:prstGeom prst="line">
            <a:avLst/>
          </a:prstGeom>
          <a:ln w="9525" cap="flat" cmpd="sng">
            <a:solidFill>
              <a:schemeClr val="bg2"/>
            </a:solidFill>
            <a:prstDash val="solid"/>
            <a:headEnd type="none" w="med" len="med"/>
            <a:tailEnd type="none" w="med" len="med"/>
          </a:ln>
        </p:spPr>
      </p:sp>
      <p:sp>
        <p:nvSpPr>
          <p:cNvPr id="111655" name="Text Box 168"/>
          <p:cNvSpPr txBox="1"/>
          <p:nvPr/>
        </p:nvSpPr>
        <p:spPr>
          <a:xfrm>
            <a:off x="4859338" y="4292600"/>
            <a:ext cx="576262" cy="1200150"/>
          </a:xfrm>
          <a:prstGeom prst="rect">
            <a:avLst/>
          </a:prstGeom>
          <a:solidFill>
            <a:srgbClr val="FFFF00"/>
          </a:solidFill>
          <a:ln w="9525" cap="flat" cmpd="sng">
            <a:solidFill>
              <a:schemeClr val="bg2"/>
            </a:solidFill>
            <a:prstDash val="solid"/>
            <a:miter/>
            <a:headEnd type="none" w="med" len="med"/>
            <a:tailEnd type="none" w="med" len="med"/>
          </a:ln>
        </p:spPr>
        <p:txBody>
          <a:bodyPr>
            <a:spAutoFit/>
          </a:bodyPr>
          <a:p>
            <a:pPr algn="ctr">
              <a:spcBef>
                <a:spcPct val="50000"/>
              </a:spcBef>
            </a:pPr>
            <a:r>
              <a:rPr lang="zh-CN" altLang="en-US" sz="1800" dirty="0">
                <a:solidFill>
                  <a:schemeClr val="bg2"/>
                </a:solidFill>
                <a:latin typeface="Arial" panose="020B0604020202020204" pitchFamily="34" charset="0"/>
                <a:ea typeface="宋体" panose="02010600030101010101" pitchFamily="2" charset="-122"/>
              </a:rPr>
              <a:t>程序同上</a:t>
            </a:r>
            <a:endParaRPr lang="zh-CN" altLang="en-US" sz="1800" dirty="0">
              <a:solidFill>
                <a:schemeClr val="bg2"/>
              </a:solidFill>
              <a:latin typeface="Arial" panose="020B0604020202020204" pitchFamily="34" charset="0"/>
              <a:ea typeface="宋体" panose="02010600030101010101" pitchFamily="2" charset="-122"/>
            </a:endParaRPr>
          </a:p>
        </p:txBody>
      </p:sp>
      <p:sp>
        <p:nvSpPr>
          <p:cNvPr id="111656" name="Line 169"/>
          <p:cNvSpPr/>
          <p:nvPr/>
        </p:nvSpPr>
        <p:spPr>
          <a:xfrm>
            <a:off x="4643438" y="4437063"/>
            <a:ext cx="215900" cy="0"/>
          </a:xfrm>
          <a:prstGeom prst="line">
            <a:avLst/>
          </a:prstGeom>
          <a:ln w="9525" cap="flat" cmpd="sng">
            <a:solidFill>
              <a:schemeClr val="bg2"/>
            </a:solidFill>
            <a:prstDash val="solid"/>
            <a:headEnd type="none" w="med" len="med"/>
            <a:tailEnd type="triangle" w="med" len="med"/>
          </a:ln>
        </p:spPr>
      </p:sp>
      <p:sp>
        <p:nvSpPr>
          <p:cNvPr id="111657" name="Line 170"/>
          <p:cNvSpPr/>
          <p:nvPr/>
        </p:nvSpPr>
        <p:spPr>
          <a:xfrm>
            <a:off x="4716463" y="5300663"/>
            <a:ext cx="142875" cy="0"/>
          </a:xfrm>
          <a:prstGeom prst="line">
            <a:avLst/>
          </a:prstGeom>
          <a:ln w="9525" cap="flat" cmpd="sng">
            <a:solidFill>
              <a:schemeClr val="bg2"/>
            </a:solidFill>
            <a:prstDash val="solid"/>
            <a:headEnd type="none" w="med" len="med"/>
            <a:tailEnd type="triangle" w="med" len="med"/>
          </a:ln>
        </p:spPr>
      </p:sp>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12642" name="Rectangle 4"/>
          <p:cNvSpPr/>
          <p:nvPr/>
        </p:nvSpPr>
        <p:spPr>
          <a:xfrm>
            <a:off x="260350" y="258445"/>
            <a:ext cx="8597265" cy="706755"/>
          </a:xfrm>
          <a:prstGeom prst="rect">
            <a:avLst/>
          </a:prstGeom>
          <a:noFill/>
          <a:ln w="9525">
            <a:noFill/>
          </a:ln>
        </p:spPr>
        <p:txBody>
          <a:bodyPr wrap="square" anchor="ctr" anchorCtr="0">
            <a:spAutoFit/>
          </a:bodyPr>
          <a:p>
            <a:pPr algn="ctr" defTabSz="914400">
              <a:tabLst>
                <a:tab pos="1257300" algn="l"/>
              </a:tabLst>
            </a:pPr>
            <a:r>
              <a:rPr lang="zh-CN" altLang="en-US" sz="2400" b="1" dirty="0">
                <a:solidFill>
                  <a:schemeClr val="bg2"/>
                </a:solidFill>
                <a:latin typeface="Times New Roman" panose="02020603050405020304" pitchFamily="18" charset="0"/>
                <a:ea typeface="宋体" panose="02010600030101010101" pitchFamily="2" charset="-122"/>
              </a:rPr>
              <a:t>设计变更通知单</a:t>
            </a:r>
            <a:endParaRPr lang="zh-CN" altLang="en-US" sz="2400" dirty="0">
              <a:solidFill>
                <a:schemeClr val="bg2"/>
              </a:solidFill>
              <a:latin typeface="Times New Roman" panose="02020603050405020304" pitchFamily="18" charset="0"/>
            </a:endParaRPr>
          </a:p>
          <a:p>
            <a:pPr algn="ctr" defTabSz="914400" eaLnBrk="0" hangingPunct="0">
              <a:tabLst>
                <a:tab pos="1257300" algn="l"/>
              </a:tabLst>
            </a:pPr>
            <a:r>
              <a:rPr lang="en-US" altLang="zh-CN" sz="1600"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施工单位：</a:t>
            </a:r>
            <a:r>
              <a:rPr lang="zh-CN" altLang="en-US" sz="1600" u="sng"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  所属合同：</a:t>
            </a:r>
            <a:r>
              <a:rPr lang="zh-CN" altLang="en-US" sz="1600" u="sng"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编号</a:t>
            </a:r>
            <a:r>
              <a:rPr lang="en-US" altLang="zh-CN" sz="1600"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连续编号</a:t>
            </a:r>
            <a:r>
              <a:rPr lang="en-US" altLang="zh-CN" sz="1600"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共  </a:t>
            </a:r>
            <a:r>
              <a:rPr lang="en-US" altLang="zh-CN" sz="1600"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页  </a:t>
            </a:r>
            <a:r>
              <a:rPr lang="en-US" altLang="zh-CN" sz="1600"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第 </a:t>
            </a:r>
            <a:r>
              <a:rPr lang="en-US" altLang="zh-CN" sz="1600" dirty="0">
                <a:solidFill>
                  <a:schemeClr val="bg2"/>
                </a:solidFill>
                <a:latin typeface="Times New Roman" panose="02020603050405020304" pitchFamily="18" charset="0"/>
                <a:ea typeface="宋体" panose="02010600030101010101" pitchFamily="2" charset="-122"/>
              </a:rPr>
              <a:t>  </a:t>
            </a:r>
            <a:r>
              <a:rPr lang="zh-CN" altLang="en-US" sz="1600" dirty="0">
                <a:solidFill>
                  <a:schemeClr val="bg2"/>
                </a:solidFill>
                <a:latin typeface="Times New Roman" panose="02020603050405020304" pitchFamily="18" charset="0"/>
                <a:ea typeface="宋体" panose="02010600030101010101" pitchFamily="2" charset="-122"/>
              </a:rPr>
              <a:t>页</a:t>
            </a:r>
            <a:r>
              <a:rPr lang="zh-CN" altLang="en-US" sz="1000" dirty="0">
                <a:solidFill>
                  <a:schemeClr val="bg2"/>
                </a:solidFill>
                <a:latin typeface="Times New Roman" panose="02020603050405020304" pitchFamily="18" charset="0"/>
                <a:ea typeface="宋体" panose="02010600030101010101" pitchFamily="2" charset="-122"/>
              </a:rPr>
              <a:t>                                              </a:t>
            </a:r>
            <a:endParaRPr lang="zh-CN" altLang="en-US" sz="2400" dirty="0">
              <a:solidFill>
                <a:schemeClr val="bg2"/>
              </a:solidFill>
              <a:latin typeface="Times New Roman" panose="02020603050405020304" pitchFamily="18" charset="0"/>
              <a:ea typeface="宋体" panose="02010600030101010101" pitchFamily="2" charset="-122"/>
            </a:endParaRPr>
          </a:p>
        </p:txBody>
      </p:sp>
      <p:sp>
        <p:nvSpPr>
          <p:cNvPr id="112643" name="Rectangle 768"/>
          <p:cNvSpPr/>
          <p:nvPr/>
        </p:nvSpPr>
        <p:spPr>
          <a:xfrm>
            <a:off x="492125" y="5897245"/>
            <a:ext cx="8373110" cy="706755"/>
          </a:xfrm>
          <a:prstGeom prst="rect">
            <a:avLst/>
          </a:prstGeom>
          <a:noFill/>
          <a:ln w="9525">
            <a:noFill/>
          </a:ln>
        </p:spPr>
        <p:txBody>
          <a:bodyPr wrap="square" anchor="ctr" anchorCtr="0">
            <a:spAutoFit/>
          </a:bodyPr>
          <a:p>
            <a:pPr algn="l">
              <a:buNone/>
            </a:pPr>
            <a:r>
              <a:rPr lang="zh-CN" altLang="en-US" sz="1000" dirty="0">
                <a:solidFill>
                  <a:schemeClr val="bg2"/>
                </a:solidFill>
                <a:latin typeface="Times New Roman" panose="02020603050405020304" pitchFamily="18" charset="0"/>
                <a:ea typeface="宋体" panose="02010600030101010101" pitchFamily="2" charset="-122"/>
              </a:rPr>
              <a:t>注：</a:t>
            </a:r>
            <a:r>
              <a:rPr lang="en-US" altLang="zh-CN" sz="1000" dirty="0">
                <a:solidFill>
                  <a:schemeClr val="bg2"/>
                </a:solidFill>
                <a:latin typeface="Times New Roman" panose="02020603050405020304" pitchFamily="18" charset="0"/>
                <a:ea typeface="宋体" panose="02010600030101010101" pitchFamily="2" charset="-122"/>
              </a:rPr>
              <a:t>1</a:t>
            </a:r>
            <a:r>
              <a:rPr lang="zh-CN" altLang="en-US" sz="1000" dirty="0">
                <a:solidFill>
                  <a:schemeClr val="bg2"/>
                </a:solidFill>
                <a:latin typeface="Times New Roman" panose="02020603050405020304" pitchFamily="18" charset="0"/>
                <a:ea typeface="宋体" panose="02010600030101010101" pitchFamily="2" charset="-122"/>
              </a:rPr>
              <a:t>、此单应附有设计单位发出的经设计单位盖章及相关设计负责人签字的</a:t>
            </a:r>
            <a:r>
              <a:rPr lang="en-US" altLang="zh-CN" sz="1000" dirty="0">
                <a:solidFill>
                  <a:schemeClr val="bg2"/>
                </a:solidFill>
                <a:latin typeface="Times New Roman" panose="02020603050405020304" pitchFamily="18" charset="0"/>
                <a:ea typeface="宋体" panose="02010600030101010101" pitchFamily="2" charset="-122"/>
              </a:rPr>
              <a:t>《</a:t>
            </a:r>
            <a:r>
              <a:rPr lang="zh-CN" altLang="en-US" sz="1000" dirty="0">
                <a:solidFill>
                  <a:schemeClr val="bg2"/>
                </a:solidFill>
                <a:latin typeface="Times New Roman" panose="02020603050405020304" pitchFamily="18" charset="0"/>
                <a:ea typeface="宋体" panose="02010600030101010101" pitchFamily="2" charset="-122"/>
              </a:rPr>
              <a:t>设计变更通知单</a:t>
            </a:r>
            <a:r>
              <a:rPr lang="en-US" altLang="zh-CN" sz="1000" dirty="0">
                <a:solidFill>
                  <a:schemeClr val="bg2"/>
                </a:solidFill>
                <a:latin typeface="Times New Roman" panose="02020603050405020304" pitchFamily="18" charset="0"/>
                <a:ea typeface="宋体" panose="02010600030101010101" pitchFamily="2" charset="-122"/>
              </a:rPr>
              <a:t>》 , </a:t>
            </a:r>
            <a:r>
              <a:rPr lang="zh-CN" altLang="en-US" sz="1000" dirty="0">
                <a:solidFill>
                  <a:schemeClr val="bg2"/>
                </a:solidFill>
                <a:latin typeface="Times New Roman" panose="02020603050405020304" pitchFamily="18" charset="0"/>
                <a:ea typeface="宋体" panose="02010600030101010101" pitchFamily="2" charset="-122"/>
              </a:rPr>
              <a:t>发包人专业工程师、成本工程师、发包人相关权限负责人签字后</a:t>
            </a:r>
            <a:r>
              <a:rPr lang="en-US" altLang="zh-CN" sz="1000" dirty="0">
                <a:solidFill>
                  <a:schemeClr val="bg2"/>
                </a:solidFill>
                <a:latin typeface="Times New Roman" panose="02020603050405020304" pitchFamily="18" charset="0"/>
                <a:ea typeface="宋体" panose="02010600030101010101" pitchFamily="2" charset="-122"/>
              </a:rPr>
              <a:t>,</a:t>
            </a:r>
            <a:r>
              <a:rPr lang="zh-CN" altLang="en-US" sz="1000" dirty="0">
                <a:solidFill>
                  <a:schemeClr val="bg2"/>
                </a:solidFill>
                <a:latin typeface="Times New Roman" panose="02020603050405020304" pitchFamily="18" charset="0"/>
                <a:ea typeface="宋体" panose="02010600030101010101" pitchFamily="2" charset="-122"/>
              </a:rPr>
              <a:t>由项目总监理工程师签发 。</a:t>
            </a:r>
            <a:endParaRPr lang="zh-CN" altLang="en-US" sz="1000" dirty="0">
              <a:solidFill>
                <a:schemeClr val="bg2"/>
              </a:solidFill>
              <a:latin typeface="Times New Roman" panose="02020603050405020304" pitchFamily="18" charset="0"/>
            </a:endParaRPr>
          </a:p>
          <a:p>
            <a:pPr algn="l" eaLnBrk="0" hangingPunct="0">
              <a:buNone/>
            </a:pPr>
            <a:r>
              <a:rPr lang="zh-CN" altLang="en-US" sz="1000" dirty="0">
                <a:solidFill>
                  <a:schemeClr val="bg2"/>
                </a:solidFill>
                <a:latin typeface="Times New Roman" panose="02020603050405020304" pitchFamily="18" charset="0"/>
                <a:ea typeface="宋体" panose="02010600030101010101" pitchFamily="2" charset="-122"/>
              </a:rPr>
              <a:t>    </a:t>
            </a:r>
            <a:r>
              <a:rPr lang="en-US" altLang="zh-CN" sz="1000" dirty="0">
                <a:solidFill>
                  <a:schemeClr val="bg2"/>
                </a:solidFill>
                <a:latin typeface="Times New Roman" panose="02020603050405020304" pitchFamily="18" charset="0"/>
                <a:ea typeface="宋体" panose="02010600030101010101" pitchFamily="2" charset="-122"/>
              </a:rPr>
              <a:t>2</a:t>
            </a:r>
            <a:r>
              <a:rPr lang="zh-CN" altLang="en-US" sz="1000" dirty="0">
                <a:solidFill>
                  <a:schemeClr val="bg2"/>
                </a:solidFill>
                <a:latin typeface="Times New Roman" panose="02020603050405020304" pitchFamily="18" charset="0"/>
                <a:ea typeface="宋体" panose="02010600030101010101" pitchFamily="2" charset="-122"/>
              </a:rPr>
              <a:t>、须附变更前的设计图纸。</a:t>
            </a:r>
            <a:endParaRPr lang="zh-CN" altLang="en-US" sz="1000" dirty="0">
              <a:solidFill>
                <a:schemeClr val="bg2"/>
              </a:solidFill>
              <a:latin typeface="Times New Roman" panose="02020603050405020304" pitchFamily="18" charset="0"/>
            </a:endParaRPr>
          </a:p>
          <a:p>
            <a:pPr algn="l" eaLnBrk="0" hangingPunct="0">
              <a:buNone/>
            </a:pPr>
            <a:r>
              <a:rPr lang="zh-CN" altLang="en-US" sz="1000" dirty="0">
                <a:solidFill>
                  <a:schemeClr val="bg2"/>
                </a:solidFill>
                <a:latin typeface="Times New Roman" panose="02020603050405020304" pitchFamily="18" charset="0"/>
                <a:ea typeface="宋体" panose="02010600030101010101" pitchFamily="2" charset="-122"/>
              </a:rPr>
              <a:t>    </a:t>
            </a:r>
            <a:r>
              <a:rPr lang="en-US" altLang="zh-CN" sz="1000" dirty="0">
                <a:solidFill>
                  <a:schemeClr val="bg2"/>
                </a:solidFill>
                <a:latin typeface="Times New Roman" panose="02020603050405020304" pitchFamily="18" charset="0"/>
                <a:ea typeface="宋体" panose="02010600030101010101" pitchFamily="2" charset="-122"/>
              </a:rPr>
              <a:t>3</a:t>
            </a:r>
            <a:r>
              <a:rPr lang="zh-CN" altLang="en-US" sz="1000" dirty="0">
                <a:solidFill>
                  <a:schemeClr val="bg2"/>
                </a:solidFill>
                <a:latin typeface="Times New Roman" panose="02020603050405020304" pitchFamily="18" charset="0"/>
                <a:ea typeface="宋体" panose="02010600030101010101" pitchFamily="2" charset="-122"/>
              </a:rPr>
              <a:t>、设计变更实施完成后</a:t>
            </a:r>
            <a:r>
              <a:rPr lang="en-US" altLang="zh-CN" sz="1000" dirty="0">
                <a:solidFill>
                  <a:schemeClr val="bg2"/>
                </a:solidFill>
                <a:latin typeface="Times New Roman" panose="02020603050405020304" pitchFamily="18" charset="0"/>
                <a:ea typeface="宋体" panose="02010600030101010101" pitchFamily="2" charset="-122"/>
              </a:rPr>
              <a:t>,</a:t>
            </a:r>
            <a:r>
              <a:rPr lang="zh-CN" altLang="en-US" sz="1000" dirty="0">
                <a:solidFill>
                  <a:schemeClr val="bg2"/>
                </a:solidFill>
                <a:latin typeface="Times New Roman" panose="02020603050405020304" pitchFamily="18" charset="0"/>
                <a:ea typeface="宋体" panose="02010600030101010101" pitchFamily="2" charset="-122"/>
              </a:rPr>
              <a:t>须项目总监理工程师和发包人专业工程师、成本工程师、发包人代表签署意见及对主要完成工作量进行确认。</a:t>
            </a:r>
            <a:endParaRPr lang="zh-CN" altLang="en-US" sz="1000" dirty="0">
              <a:solidFill>
                <a:schemeClr val="bg2"/>
              </a:solidFill>
              <a:latin typeface="Times New Roman" panose="02020603050405020304" pitchFamily="18" charset="0"/>
              <a:ea typeface="宋体" panose="02010600030101010101" pitchFamily="2" charset="-122"/>
            </a:endParaRPr>
          </a:p>
        </p:txBody>
      </p:sp>
      <p:graphicFrame>
        <p:nvGraphicFramePr>
          <p:cNvPr id="112644" name="内容占位符 112643"/>
          <p:cNvGraphicFramePr/>
          <p:nvPr>
            <p:ph/>
            <p:custDataLst>
              <p:tags r:id="rId2"/>
            </p:custDataLst>
          </p:nvPr>
        </p:nvGraphicFramePr>
        <p:xfrm>
          <a:off x="542290" y="1051560"/>
          <a:ext cx="8178800" cy="4728210"/>
        </p:xfrm>
        <a:graphic>
          <a:graphicData uri="http://schemas.openxmlformats.org/drawingml/2006/table">
            <a:tbl>
              <a:tblPr/>
              <a:tblGrid>
                <a:gridCol w="862013"/>
                <a:gridCol w="360362"/>
                <a:gridCol w="576263"/>
                <a:gridCol w="647700"/>
                <a:gridCol w="341312"/>
                <a:gridCol w="522288"/>
                <a:gridCol w="504825"/>
                <a:gridCol w="1211262"/>
                <a:gridCol w="182563"/>
                <a:gridCol w="182562"/>
                <a:gridCol w="712788"/>
                <a:gridCol w="182562"/>
                <a:gridCol w="182563"/>
                <a:gridCol w="1709737"/>
              </a:tblGrid>
              <a:tr h="457200">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项目名称</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设计号</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5">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hangingPunct="1">
                        <a:buNone/>
                      </a:pPr>
                      <a:r>
                        <a:rPr lang="zh-CN" altLang="en-US" sz="1200" dirty="0">
                          <a:solidFill>
                            <a:schemeClr val="bg2"/>
                          </a:solidFill>
                          <a:latin typeface="Times New Roman" panose="02020603050405020304" pitchFamily="18" charset="0"/>
                          <a:ea typeface="宋体" panose="02010600030101010101" pitchFamily="2" charset="-122"/>
                        </a:rPr>
                        <a:t>设计单位变更通知单编号</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28575"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适用范围</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7">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b="1" dirty="0">
                          <a:solidFill>
                            <a:schemeClr val="bg2"/>
                          </a:solidFill>
                          <a:latin typeface="Times New Roman" panose="02020603050405020304" pitchFamily="18" charset="0"/>
                          <a:ea typeface="宋体" panose="02010600030101010101" pitchFamily="2" charset="-122"/>
                        </a:rPr>
                        <a:t>（注明对应的图纸；</a:t>
                      </a:r>
                      <a:endParaRPr lang="zh-CN" altLang="en-US" sz="1200" dirty="0">
                        <a:solidFill>
                          <a:schemeClr val="bg2"/>
                        </a:solidFill>
                        <a:latin typeface="Times New Roman" panose="02020603050405020304" pitchFamily="18" charset="0"/>
                        <a:ea typeface="宋体" panose="02010600030101010101" pitchFamily="2" charset="-122"/>
                      </a:endParaRPr>
                    </a:p>
                    <a:p>
                      <a:pPr marL="342900" lvl="0" indent="-342900" algn="ctr" eaLnBrk="0" hangingPunct="0">
                        <a:buNone/>
                      </a:pPr>
                      <a:r>
                        <a:rPr lang="zh-CN" altLang="en-US" sz="1200" b="1" dirty="0">
                          <a:solidFill>
                            <a:schemeClr val="bg2"/>
                          </a:solidFill>
                          <a:latin typeface="Times New Roman" panose="02020603050405020304" pitchFamily="18" charset="0"/>
                          <a:ea typeface="宋体" panose="02010600030101010101" pitchFamily="2" charset="-122"/>
                        </a:rPr>
                        <a:t>适用的房型及楼号）</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提出时间</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57200">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en-US" altLang="zh-CN" sz="1200" dirty="0">
                          <a:solidFill>
                            <a:schemeClr val="bg2"/>
                          </a:solidFill>
                          <a:latin typeface="Times New Roman" panose="02020603050405020304" pitchFamily="18" charset="0"/>
                          <a:ea typeface="宋体" panose="02010600030101010101" pitchFamily="2" charset="-122"/>
                        </a:rPr>
                        <a:t>□</a:t>
                      </a:r>
                      <a:r>
                        <a:rPr lang="zh-CN" altLang="en-US" sz="1200" dirty="0">
                          <a:solidFill>
                            <a:schemeClr val="bg2"/>
                          </a:solidFill>
                          <a:latin typeface="Times New Roman" panose="02020603050405020304" pitchFamily="18" charset="0"/>
                          <a:ea typeface="宋体" panose="02010600030101010101" pitchFamily="2" charset="-122"/>
                        </a:rPr>
                        <a:t>技术核定 □设计变更</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11">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提出方</a:t>
                      </a:r>
                      <a:r>
                        <a:rPr lang="en-US" altLang="zh-CN" sz="1200" dirty="0">
                          <a:solidFill>
                            <a:schemeClr val="bg2"/>
                          </a:solidFill>
                          <a:latin typeface="Times New Roman" panose="02020603050405020304" pitchFamily="18" charset="0"/>
                          <a:ea typeface="宋体" panose="02010600030101010101" pitchFamily="2" charset="-122"/>
                        </a:rPr>
                        <a:t>:  </a:t>
                      </a:r>
                      <a:r>
                        <a:rPr lang="en-US" altLang="zh-CN"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a:t>
                      </a:r>
                      <a:r>
                        <a:rPr lang="zh-CN" altLang="en-US" sz="1200" dirty="0">
                          <a:solidFill>
                            <a:schemeClr val="bg2"/>
                          </a:solidFill>
                          <a:latin typeface="Times New Roman" panose="02020603050405020304" pitchFamily="18" charset="0"/>
                          <a:ea typeface="宋体" panose="02010600030101010101" pitchFamily="2" charset="-122"/>
                        </a:rPr>
                        <a:t>设计单位</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r>
                        <a:rPr lang="zh-CN" altLang="en-US" sz="1200" dirty="0">
                          <a:solidFill>
                            <a:schemeClr val="bg2"/>
                          </a:solidFill>
                          <a:latin typeface="Times New Roman" panose="02020603050405020304" pitchFamily="18" charset="0"/>
                          <a:ea typeface="宋体" panose="02010600030101010101" pitchFamily="2" charset="-122"/>
                        </a:rPr>
                        <a:t>发包人</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r>
                        <a:rPr lang="zh-CN" altLang="en-US" sz="1200" dirty="0">
                          <a:solidFill>
                            <a:schemeClr val="bg2"/>
                          </a:solidFill>
                          <a:latin typeface="Times New Roman" panose="02020603050405020304" pitchFamily="18" charset="0"/>
                          <a:ea typeface="宋体" panose="02010600030101010101" pitchFamily="2" charset="-122"/>
                        </a:rPr>
                        <a:t>承包人</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r>
                        <a:rPr lang="zh-CN" altLang="en-US" sz="1200" dirty="0">
                          <a:solidFill>
                            <a:schemeClr val="bg2"/>
                          </a:solidFill>
                          <a:latin typeface="Times New Roman" panose="02020603050405020304" pitchFamily="18" charset="0"/>
                          <a:ea typeface="宋体" panose="02010600030101010101" pitchFamily="2" charset="-122"/>
                        </a:rPr>
                        <a:t>其它</a:t>
                      </a:r>
                      <a:r>
                        <a:rPr lang="en-US" altLang="zh-CN"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应注明</a:t>
                      </a:r>
                      <a:r>
                        <a:rPr lang="en-US" altLang="zh-CN"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a:t>
                      </a:r>
                      <a:endParaRPr lang="en-US" altLang="zh-CN" sz="1200" dirty="0">
                        <a:solidFill>
                          <a:schemeClr val="bg2"/>
                        </a:solidFill>
                        <a:latin typeface="Times New Roman" panose="02020603050405020304" pitchFamily="18" charset="0"/>
                        <a:ea typeface="宋体" panose="02010600030101010101" pitchFamily="2" charset="-122"/>
                        <a:sym typeface="Wingdings" panose="05000000000000000000" pitchFamily="2" charset="2"/>
                      </a:endParaRPr>
                    </a:p>
                    <a:p>
                      <a:pPr marL="342900" lvl="0" indent="-342900"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293688">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变更原因</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11">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661035">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hangingPunct="1">
                        <a:buNone/>
                      </a:pPr>
                      <a:r>
                        <a:rPr lang="zh-CN" altLang="en-US" sz="1200" dirty="0">
                          <a:solidFill>
                            <a:schemeClr val="bg2"/>
                          </a:solidFill>
                          <a:latin typeface="Times New Roman" panose="02020603050405020304" pitchFamily="18" charset="0"/>
                          <a:ea typeface="宋体" panose="02010600030101010101" pitchFamily="2" charset="-122"/>
                        </a:rPr>
                        <a:t>变更前情</a:t>
                      </a:r>
                      <a:endParaRPr lang="zh-CN" altLang="en-US" sz="1200" dirty="0">
                        <a:solidFill>
                          <a:schemeClr val="bg2"/>
                        </a:solidFill>
                        <a:latin typeface="Times New Roman" panose="02020603050405020304" pitchFamily="18" charset="0"/>
                        <a:ea typeface="宋体" panose="02010600030101010101" pitchFamily="2" charset="-122"/>
                      </a:endParaRPr>
                    </a:p>
                    <a:p>
                      <a:pPr marL="342900" lvl="0" indent="-342900" eaLnBrk="1" hangingPunct="1">
                        <a:buNone/>
                      </a:pPr>
                      <a:r>
                        <a:rPr lang="zh-CN" altLang="en-US" sz="1200" dirty="0">
                          <a:solidFill>
                            <a:schemeClr val="bg2"/>
                          </a:solidFill>
                          <a:latin typeface="Times New Roman" panose="02020603050405020304" pitchFamily="18" charset="0"/>
                          <a:ea typeface="宋体" panose="02010600030101010101" pitchFamily="2" charset="-122"/>
                        </a:rPr>
                        <a:t>况说明 </a:t>
                      </a:r>
                      <a:endParaRPr lang="zh-CN" altLang="en-US" sz="1200" dirty="0">
                        <a:solidFill>
                          <a:schemeClr val="bg2"/>
                        </a:solidFill>
                        <a:latin typeface="Times New Roman" panose="02020603050405020304" pitchFamily="18" charset="0"/>
                        <a:ea typeface="宋体" panose="02010600030101010101" pitchFamily="2" charset="-122"/>
                      </a:endParaRPr>
                    </a:p>
                  </a:txBody>
                  <a:tcPr>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1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p>
                      <a:pPr marL="342900" lvl="0" indent="-342900"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7658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just" eaLnBrk="1" hangingPunct="1">
                        <a:buNone/>
                      </a:pPr>
                      <a:r>
                        <a:rPr lang="zh-CN" altLang="en-US" sz="1200" dirty="0">
                          <a:solidFill>
                            <a:schemeClr val="bg2"/>
                          </a:solidFill>
                          <a:latin typeface="Times New Roman" panose="02020603050405020304" pitchFamily="18" charset="0"/>
                          <a:ea typeface="宋体" panose="02010600030101010101" pitchFamily="2" charset="-122"/>
                        </a:rPr>
                        <a:t>变更</a:t>
                      </a:r>
                      <a:endParaRPr lang="zh-CN" altLang="en-US" sz="1200" dirty="0">
                        <a:solidFill>
                          <a:schemeClr val="bg2"/>
                        </a:solidFill>
                        <a:latin typeface="Times New Roman" panose="02020603050405020304" pitchFamily="18" charset="0"/>
                        <a:ea typeface="宋体" panose="02010600030101010101" pitchFamily="2" charset="-122"/>
                      </a:endParaRPr>
                    </a:p>
                    <a:p>
                      <a:pPr marL="342900" lvl="0" indent="-342900" algn="just" eaLnBrk="0" hangingPunct="0">
                        <a:buNone/>
                      </a:pPr>
                      <a:r>
                        <a:rPr lang="zh-CN" altLang="en-US" sz="1200" dirty="0">
                          <a:solidFill>
                            <a:schemeClr val="bg2"/>
                          </a:solidFill>
                          <a:latin typeface="Times New Roman" panose="02020603050405020304" pitchFamily="18" charset="0"/>
                          <a:ea typeface="宋体" panose="02010600030101010101" pitchFamily="2" charset="-122"/>
                        </a:rPr>
                        <a:t>内容 </a:t>
                      </a:r>
                      <a:endParaRPr lang="zh-CN" altLang="en-US" sz="1200" dirty="0">
                        <a:solidFill>
                          <a:schemeClr val="bg2"/>
                        </a:solidFill>
                        <a:latin typeface="Times New Roman" panose="02020603050405020304" pitchFamily="18" charset="0"/>
                        <a:ea typeface="宋体" panose="02010600030101010101" pitchFamily="2" charset="-122"/>
                      </a:endParaRPr>
                    </a:p>
                  </a:txBody>
                  <a:tcPr>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1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2924175" eaLnBrk="1" hangingPunct="1">
                        <a:buNone/>
                      </a:pPr>
                      <a:r>
                        <a:rPr lang="zh-CN" altLang="en-US" sz="1200" dirty="0">
                          <a:solidFill>
                            <a:schemeClr val="bg2"/>
                          </a:solidFill>
                          <a:latin typeface="Times New Roman" panose="02020603050405020304" pitchFamily="18" charset="0"/>
                          <a:ea typeface="宋体" panose="02010600030101010101" pitchFamily="2" charset="-122"/>
                        </a:rPr>
                        <a:t>影响因素</a:t>
                      </a:r>
                      <a:r>
                        <a:rPr lang="en-US" altLang="zh-CN" sz="1200" dirty="0">
                          <a:solidFill>
                            <a:schemeClr val="bg2"/>
                          </a:solidFill>
                          <a:latin typeface="Times New Roman" panose="02020603050405020304" pitchFamily="18" charset="0"/>
                          <a:ea typeface="宋体" panose="02010600030101010101" pitchFamily="2" charset="-122"/>
                        </a:rPr>
                        <a:t>:     </a:t>
                      </a:r>
                      <a:r>
                        <a:rPr lang="en-US" altLang="zh-CN"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a:t>
                      </a:r>
                      <a:r>
                        <a:rPr lang="zh-CN" altLang="en-US" sz="1200" dirty="0">
                          <a:solidFill>
                            <a:schemeClr val="bg2"/>
                          </a:solidFill>
                          <a:latin typeface="Times New Roman" panose="02020603050405020304" pitchFamily="18" charset="0"/>
                          <a:ea typeface="宋体" panose="02010600030101010101" pitchFamily="2" charset="-122"/>
                        </a:rPr>
                        <a:t>工期</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r>
                        <a:rPr lang="zh-CN" altLang="en-US" sz="1200" dirty="0">
                          <a:solidFill>
                            <a:schemeClr val="bg2"/>
                          </a:solidFill>
                          <a:latin typeface="Times New Roman" panose="02020603050405020304" pitchFamily="18" charset="0"/>
                          <a:ea typeface="宋体" panose="02010600030101010101" pitchFamily="2" charset="-122"/>
                        </a:rPr>
                        <a:t>质量</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r>
                        <a:rPr lang="zh-CN" altLang="en-US" sz="1200" dirty="0">
                          <a:solidFill>
                            <a:schemeClr val="bg2"/>
                          </a:solidFill>
                          <a:latin typeface="Times New Roman" panose="02020603050405020304" pitchFamily="18" charset="0"/>
                          <a:ea typeface="宋体" panose="02010600030101010101" pitchFamily="2" charset="-122"/>
                        </a:rPr>
                        <a:t>造价</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r>
                        <a:rPr lang="zh-CN" altLang="en-US" sz="1200" dirty="0">
                          <a:solidFill>
                            <a:schemeClr val="bg2"/>
                          </a:solidFill>
                          <a:latin typeface="Times New Roman" panose="02020603050405020304" pitchFamily="18" charset="0"/>
                          <a:ea typeface="宋体" panose="02010600030101010101" pitchFamily="2" charset="-122"/>
                        </a:rPr>
                        <a:t>其它</a:t>
                      </a: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     </a:t>
                      </a:r>
                      <a:endPar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endParaRPr>
                    </a:p>
                    <a:p>
                      <a:pPr marL="342900" lvl="0" indent="2924175" algn="just" eaLnBrk="0" hangingPunct="0">
                        <a:buNone/>
                      </a:pPr>
                      <a:r>
                        <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rPr>
                        <a:t>发包人经办人：</a:t>
                      </a:r>
                      <a:endParaRPr lang="zh-CN" altLang="en-US" sz="1200" dirty="0">
                        <a:solidFill>
                          <a:schemeClr val="bg2"/>
                        </a:solidFill>
                        <a:latin typeface="Times New Roman" panose="02020603050405020304" pitchFamily="18" charset="0"/>
                        <a:ea typeface="宋体" panose="02010600030101010101" pitchFamily="2" charset="-122"/>
                        <a:sym typeface="Wingdings" panose="05000000000000000000" pitchFamily="2" charset="2"/>
                      </a:endParaRPr>
                    </a:p>
                    <a:p>
                      <a:pPr marL="342900" lvl="0" indent="2924175" eaLnBrk="1" hangingPunct="1">
                        <a:buNone/>
                      </a:pPr>
                      <a:r>
                        <a:rPr lang="zh-CN" altLang="en-US" sz="1200" dirty="0">
                          <a:solidFill>
                            <a:schemeClr val="bg2"/>
                          </a:solidFill>
                          <a:latin typeface="Times New Roman" panose="02020603050405020304" pitchFamily="18" charset="0"/>
                          <a:ea typeface="宋体" panose="02010600030101010101" pitchFamily="2" charset="-122"/>
                        </a:rPr>
                        <a:t> </a:t>
                      </a:r>
                      <a:endParaRPr lang="zh-CN" altLang="en-US"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00037">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just" eaLnBrk="1" hangingPunct="1">
                        <a:buNone/>
                      </a:pPr>
                      <a:r>
                        <a:rPr lang="zh-CN" altLang="en-US" sz="1200" dirty="0">
                          <a:solidFill>
                            <a:schemeClr val="bg2"/>
                          </a:solidFill>
                          <a:latin typeface="Times New Roman" panose="02020603050405020304" pitchFamily="18" charset="0"/>
                          <a:ea typeface="宋体" panose="02010600030101010101" pitchFamily="2" charset="-122"/>
                        </a:rPr>
                        <a:t>估价</a:t>
                      </a:r>
                      <a:endParaRPr lang="zh-CN" altLang="en-US" sz="1200" dirty="0">
                        <a:solidFill>
                          <a:schemeClr val="bg2"/>
                        </a:solidFill>
                        <a:latin typeface="Times New Roman" panose="02020603050405020304" pitchFamily="18" charset="0"/>
                        <a:ea typeface="宋体" panose="02010600030101010101" pitchFamily="2" charset="-122"/>
                      </a:endParaRPr>
                    </a:p>
                  </a:txBody>
                  <a:tcPr>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7">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just" eaLnBrk="1" hangingPunct="1">
                        <a:buNone/>
                      </a:pPr>
                      <a:r>
                        <a:rPr lang="en-US" altLang="zh-CN" sz="1200" dirty="0">
                          <a:solidFill>
                            <a:schemeClr val="bg2"/>
                          </a:solidFill>
                          <a:latin typeface="Times New Roman" panose="02020603050405020304" pitchFamily="18" charset="0"/>
                          <a:ea typeface="宋体" panose="02010600030101010101" pitchFamily="2" charset="-122"/>
                        </a:rPr>
                        <a:t> □≤2</a:t>
                      </a:r>
                      <a:r>
                        <a:rPr lang="zh-CN" altLang="en-US" sz="1200" dirty="0">
                          <a:solidFill>
                            <a:schemeClr val="bg2"/>
                          </a:solidFill>
                          <a:latin typeface="Times New Roman" panose="02020603050405020304" pitchFamily="18" charset="0"/>
                          <a:ea typeface="宋体" panose="02010600030101010101" pitchFamily="2" charset="-122"/>
                        </a:rPr>
                        <a:t>万   □</a:t>
                      </a:r>
                      <a:r>
                        <a:rPr lang="en-US" altLang="zh-CN" sz="1200" dirty="0">
                          <a:solidFill>
                            <a:schemeClr val="bg2"/>
                          </a:solidFill>
                          <a:latin typeface="Times New Roman" panose="02020603050405020304" pitchFamily="18" charset="0"/>
                          <a:ea typeface="宋体" panose="02010600030101010101" pitchFamily="2" charset="-122"/>
                        </a:rPr>
                        <a:t>2</a:t>
                      </a:r>
                      <a:r>
                        <a:rPr lang="zh-CN" altLang="en-US" sz="1200" dirty="0">
                          <a:solidFill>
                            <a:schemeClr val="bg2"/>
                          </a:solidFill>
                          <a:latin typeface="Times New Roman" panose="02020603050405020304" pitchFamily="18" charset="0"/>
                          <a:ea typeface="宋体" panose="02010600030101010101" pitchFamily="2" charset="-122"/>
                        </a:rPr>
                        <a:t>～</a:t>
                      </a:r>
                      <a:r>
                        <a:rPr lang="en-US" altLang="zh-CN" sz="1200" dirty="0">
                          <a:solidFill>
                            <a:schemeClr val="bg2"/>
                          </a:solidFill>
                          <a:latin typeface="Times New Roman" panose="02020603050405020304" pitchFamily="18" charset="0"/>
                          <a:ea typeface="宋体" panose="02010600030101010101" pitchFamily="2" charset="-122"/>
                        </a:rPr>
                        <a:t>5</a:t>
                      </a:r>
                      <a:r>
                        <a:rPr lang="zh-CN" altLang="en-US" sz="1200" dirty="0">
                          <a:solidFill>
                            <a:schemeClr val="bg2"/>
                          </a:solidFill>
                          <a:latin typeface="Times New Roman" panose="02020603050405020304" pitchFamily="18" charset="0"/>
                          <a:ea typeface="宋体" panose="02010600030101010101" pitchFamily="2" charset="-122"/>
                        </a:rPr>
                        <a:t>万   □</a:t>
                      </a:r>
                      <a:r>
                        <a:rPr lang="en-US" altLang="zh-CN" sz="1200" dirty="0">
                          <a:solidFill>
                            <a:schemeClr val="bg2"/>
                          </a:solidFill>
                          <a:latin typeface="Times New Roman" panose="02020603050405020304" pitchFamily="18" charset="0"/>
                          <a:ea typeface="宋体" panose="02010600030101010101" pitchFamily="2" charset="-122"/>
                        </a:rPr>
                        <a:t>5</a:t>
                      </a:r>
                      <a:r>
                        <a:rPr lang="zh-CN" altLang="en-US" sz="1200" dirty="0">
                          <a:solidFill>
                            <a:schemeClr val="bg2"/>
                          </a:solidFill>
                          <a:latin typeface="Times New Roman" panose="02020603050405020304" pitchFamily="18" charset="0"/>
                          <a:ea typeface="宋体" panose="02010600030101010101" pitchFamily="2" charset="-122"/>
                        </a:rPr>
                        <a:t>～</a:t>
                      </a:r>
                      <a:r>
                        <a:rPr lang="en-US" altLang="zh-CN" sz="1200" dirty="0">
                          <a:solidFill>
                            <a:schemeClr val="bg2"/>
                          </a:solidFill>
                          <a:latin typeface="Times New Roman" panose="02020603050405020304" pitchFamily="18" charset="0"/>
                          <a:ea typeface="宋体" panose="02010600030101010101" pitchFamily="2" charset="-122"/>
                        </a:rPr>
                        <a:t>10</a:t>
                      </a:r>
                      <a:r>
                        <a:rPr lang="zh-CN" altLang="en-US" sz="1200" dirty="0">
                          <a:solidFill>
                            <a:schemeClr val="bg2"/>
                          </a:solidFill>
                          <a:latin typeface="Times New Roman" panose="02020603050405020304" pitchFamily="18" charset="0"/>
                          <a:ea typeface="宋体" panose="02010600030101010101" pitchFamily="2" charset="-122"/>
                        </a:rPr>
                        <a:t>万   □＞</a:t>
                      </a:r>
                      <a:r>
                        <a:rPr lang="en-US" altLang="zh-CN" sz="1200" dirty="0">
                          <a:solidFill>
                            <a:schemeClr val="bg2"/>
                          </a:solidFill>
                          <a:latin typeface="Times New Roman" panose="02020603050405020304" pitchFamily="18" charset="0"/>
                          <a:ea typeface="宋体" panose="02010600030101010101" pitchFamily="2" charset="-122"/>
                        </a:rPr>
                        <a:t>10</a:t>
                      </a:r>
                      <a:r>
                        <a:rPr lang="zh-CN" altLang="en-US" sz="1200" dirty="0">
                          <a:solidFill>
                            <a:schemeClr val="bg2"/>
                          </a:solidFill>
                          <a:latin typeface="Times New Roman" panose="02020603050405020304" pitchFamily="18" charset="0"/>
                          <a:ea typeface="宋体" panose="02010600030101010101" pitchFamily="2" charset="-122"/>
                        </a:rPr>
                        <a:t>万</a:t>
                      </a:r>
                      <a:endParaRPr lang="zh-CN" altLang="en-US"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just" eaLnBrk="1" hangingPunct="1">
                        <a:buNone/>
                      </a:pPr>
                      <a:r>
                        <a:rPr lang="zh-CN" altLang="en-US" sz="1200" dirty="0">
                          <a:solidFill>
                            <a:schemeClr val="bg2"/>
                          </a:solidFill>
                          <a:latin typeface="Times New Roman" panose="02020603050405020304" pitchFamily="18" charset="0"/>
                          <a:ea typeface="宋体" panose="02010600030101010101" pitchFamily="2" charset="-122"/>
                        </a:rPr>
                        <a:t>成本工程师</a:t>
                      </a:r>
                      <a:endParaRPr lang="zh-CN" altLang="en-US"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63881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l" eaLnBrk="1" hangingPunct="1">
                        <a:buNone/>
                      </a:pPr>
                      <a:r>
                        <a:rPr lang="zh-CN" altLang="en-US" sz="1200" dirty="0">
                          <a:solidFill>
                            <a:schemeClr val="bg2"/>
                          </a:solidFill>
                          <a:latin typeface="Times New Roman" panose="02020603050405020304" pitchFamily="18" charset="0"/>
                          <a:ea typeface="宋体" panose="02010600030101010101" pitchFamily="2" charset="-122"/>
                        </a:rPr>
                        <a:t>发包人</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defTabSz="914400" eaLnBrk="1" hangingPunct="1">
                        <a:buNone/>
                        <a:tabLst>
                          <a:tab pos="1257300" algn="l"/>
                        </a:tabLst>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endParaRPr lang="en-US" altLang="zh-CN" sz="1200" dirty="0">
                        <a:solidFill>
                          <a:schemeClr val="bg2"/>
                        </a:solidFill>
                        <a:latin typeface="Times New Roman" panose="02020603050405020304" pitchFamily="18" charset="0"/>
                        <a:ea typeface="宋体" panose="02010600030101010101" pitchFamily="2" charset="-122"/>
                      </a:endParaRPr>
                    </a:p>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监理单位</a:t>
                      </a:r>
                      <a:endParaRPr lang="zh-CN" altLang="en-US"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buNone/>
                      </a:pPr>
                      <a:r>
                        <a:rPr lang="zh-CN" altLang="en-US" sz="1200" dirty="0">
                          <a:solidFill>
                            <a:schemeClr val="bg2"/>
                          </a:solidFill>
                          <a:latin typeface="Times New Roman" panose="02020603050405020304" pitchFamily="18" charset="0"/>
                          <a:ea typeface="宋体" panose="02010600030101010101" pitchFamily="2" charset="-122"/>
                        </a:rPr>
                        <a:t>承包人</a:t>
                      </a:r>
                      <a:endParaRPr lang="zh-CN" altLang="en-US" sz="12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defTabSz="914400" eaLnBrk="1" hangingPunct="1">
                        <a:buNone/>
                        <a:tabLst>
                          <a:tab pos="1257300" algn="l"/>
                        </a:tabLst>
                      </a:pPr>
                      <a:r>
                        <a:rPr lang="zh-CN" altLang="en-US" sz="1200" dirty="0">
                          <a:solidFill>
                            <a:schemeClr val="bg2"/>
                          </a:solidFill>
                          <a:latin typeface="Times New Roman" panose="02020603050405020304" pitchFamily="18" charset="0"/>
                          <a:ea typeface="宋体" panose="02010600030101010101" pitchFamily="2" charset="-122"/>
                        </a:rPr>
                        <a:t>（签收）</a:t>
                      </a:r>
                      <a:endParaRPr lang="zh-CN" altLang="en-US" sz="1200" dirty="0">
                        <a:solidFill>
                          <a:schemeClr val="bg2"/>
                        </a:solidFill>
                        <a:latin typeface="Times New Roman" panose="02020603050405020304" pitchFamily="18" charset="0"/>
                        <a:ea typeface="宋体" panose="02010600030101010101" pitchFamily="2" charset="-122"/>
                      </a:endParaRPr>
                    </a:p>
                    <a:p>
                      <a:pPr marL="342900" lvl="0" indent="-342900" defTabSz="914400" eaLnBrk="1" hangingPunct="1">
                        <a:buNone/>
                        <a:tabLst>
                          <a:tab pos="1257300" algn="l"/>
                        </a:tabLst>
                      </a:pPr>
                      <a:r>
                        <a:rPr lang="zh-CN" altLang="en-US" sz="1200" dirty="0">
                          <a:latin typeface="Times New Roman" panose="02020603050405020304" pitchFamily="18" charset="0"/>
                          <a:ea typeface="宋体" panose="02010600030101010101" pitchFamily="2" charset="-122"/>
                        </a:rPr>
                        <a:t> </a:t>
                      </a:r>
                      <a:endParaRPr lang="zh-CN" altLang="en-US" sz="1200" dirty="0">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77978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just" eaLnBrk="1" hangingPunct="1">
                        <a:buNone/>
                      </a:pPr>
                      <a:r>
                        <a:rPr lang="zh-CN" altLang="en-US" sz="1200" dirty="0">
                          <a:solidFill>
                            <a:schemeClr val="bg2"/>
                          </a:solidFill>
                          <a:latin typeface="Times New Roman" panose="02020603050405020304" pitchFamily="18" charset="0"/>
                          <a:ea typeface="宋体" panose="02010600030101010101" pitchFamily="2" charset="-122"/>
                        </a:rPr>
                        <a:t>实施情况</a:t>
                      </a:r>
                      <a:endParaRPr lang="zh-CN" altLang="en-US" sz="1200" dirty="0">
                        <a:solidFill>
                          <a:schemeClr val="bg2"/>
                        </a:solidFill>
                        <a:latin typeface="Times New Roman" panose="02020603050405020304" pitchFamily="18" charset="0"/>
                        <a:ea typeface="宋体" panose="02010600030101010101" pitchFamily="2" charset="-122"/>
                      </a:endParaRPr>
                    </a:p>
                  </a:txBody>
                  <a:tcPr>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gridSpan="1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just" eaLnBrk="1" hangingPunct="1">
                        <a:buNone/>
                      </a:pPr>
                      <a:r>
                        <a:rPr lang="zh-CN" altLang="en-US" sz="1200" dirty="0">
                          <a:solidFill>
                            <a:schemeClr val="bg2"/>
                          </a:solidFill>
                          <a:latin typeface="Times New Roman" panose="02020603050405020304" pitchFamily="18" charset="0"/>
                          <a:ea typeface="宋体" panose="02010600030101010101" pitchFamily="2" charset="-122"/>
                        </a:rPr>
                        <a:t>是否实施完成及工程量确认：</a:t>
                      </a:r>
                      <a:endParaRPr lang="zh-CN" altLang="en-US" sz="1200" dirty="0">
                        <a:solidFill>
                          <a:schemeClr val="bg2"/>
                        </a:solidFill>
                        <a:latin typeface="Times New Roman" panose="02020603050405020304" pitchFamily="18" charset="0"/>
                        <a:ea typeface="宋体" panose="02010600030101010101" pitchFamily="2" charset="-122"/>
                      </a:endParaRPr>
                    </a:p>
                    <a:p>
                      <a:pPr marL="342900" lvl="0" indent="-342900" algn="just" eaLnBrk="1" hangingPunct="1">
                        <a:buNone/>
                      </a:pPr>
                      <a:endParaRPr lang="zh-CN" altLang="en-US" sz="1200" dirty="0">
                        <a:solidFill>
                          <a:schemeClr val="bg2"/>
                        </a:solidFill>
                        <a:latin typeface="Times New Roman" panose="02020603050405020304" pitchFamily="18" charset="0"/>
                        <a:ea typeface="宋体" panose="02010600030101010101" pitchFamily="2" charset="-122"/>
                      </a:endParaRPr>
                    </a:p>
                    <a:p>
                      <a:pPr marL="342900" lvl="0" indent="-342900" algn="just" eaLnBrk="0" hangingPunct="0">
                        <a:buNone/>
                      </a:pPr>
                      <a:r>
                        <a:rPr lang="zh-CN" altLang="en-US" sz="1200" dirty="0">
                          <a:solidFill>
                            <a:schemeClr val="bg2"/>
                          </a:solidFill>
                          <a:latin typeface="Times New Roman" panose="02020603050405020304" pitchFamily="18" charset="0"/>
                          <a:ea typeface="宋体" panose="02010600030101010101" pitchFamily="2" charset="-122"/>
                        </a:rPr>
                        <a:t>监理单位</a:t>
                      </a:r>
                      <a:r>
                        <a:rPr lang="en-US" altLang="zh-CN" sz="1200" dirty="0">
                          <a:solidFill>
                            <a:schemeClr val="bg2"/>
                          </a:solidFill>
                          <a:latin typeface="Times New Roman" panose="02020603050405020304" pitchFamily="18" charset="0"/>
                          <a:ea typeface="宋体" panose="02010600030101010101" pitchFamily="2" charset="-122"/>
                        </a:rPr>
                        <a:t>:                                       </a:t>
                      </a:r>
                      <a:r>
                        <a:rPr lang="zh-CN" altLang="en-US" sz="1200" dirty="0">
                          <a:solidFill>
                            <a:schemeClr val="bg2"/>
                          </a:solidFill>
                          <a:latin typeface="Times New Roman" panose="02020603050405020304" pitchFamily="18" charset="0"/>
                          <a:ea typeface="宋体" panose="02010600030101010101" pitchFamily="2" charset="-122"/>
                        </a:rPr>
                        <a:t>发包人</a:t>
                      </a:r>
                      <a:r>
                        <a:rPr lang="en-US" altLang="zh-CN" sz="1200" dirty="0">
                          <a:solidFill>
                            <a:schemeClr val="bg2"/>
                          </a:solidFill>
                          <a:latin typeface="Times New Roman" panose="02020603050405020304" pitchFamily="18" charset="0"/>
                          <a:ea typeface="宋体" panose="02010600030101010101" pitchFamily="2" charset="-122"/>
                        </a:rPr>
                        <a:t>:</a:t>
                      </a:r>
                      <a:endParaRPr lang="en-US" altLang="zh-CN" sz="1200" dirty="0">
                        <a:solidFill>
                          <a:schemeClr val="bg2"/>
                        </a:solidFill>
                        <a:latin typeface="Times New Roman" panose="02020603050405020304" pitchFamily="18" charset="0"/>
                        <a:ea typeface="宋体" panose="02010600030101010101" pitchFamily="2" charset="-122"/>
                      </a:endParaRPr>
                    </a:p>
                    <a:p>
                      <a:pPr marL="342900" lvl="0" indent="-342900" eaLnBrk="1" hangingPunct="1">
                        <a:buNone/>
                      </a:pPr>
                      <a:r>
                        <a:rPr lang="en-US" altLang="zh-CN" sz="1200" dirty="0">
                          <a:solidFill>
                            <a:schemeClr val="bg2"/>
                          </a:solidFill>
                          <a:latin typeface="Times New Roman" panose="02020603050405020304" pitchFamily="18" charset="0"/>
                          <a:ea typeface="宋体" panose="02010600030101010101" pitchFamily="2" charset="-122"/>
                        </a:rPr>
                        <a:t> </a:t>
                      </a:r>
                      <a:endParaRPr lang="en-US" altLang="zh-CN" sz="1200" dirty="0">
                        <a:solidFill>
                          <a:schemeClr val="bg2"/>
                        </a:solidFill>
                        <a:latin typeface="Times New Roman" panose="02020603050405020304" pitchFamily="18" charset="0"/>
                        <a:ea typeface="宋体" panose="02010600030101010101" pitchFamily="2" charset="-122"/>
                      </a:endParaRPr>
                    </a:p>
                  </a:txBody>
                  <a:tcPr>
                    <a:lnL w="12700" cap="flat" cmpd="sng">
                      <a:solidFill>
                        <a:srgbClr val="000000"/>
                      </a:solidFill>
                      <a:prstDash val="solid"/>
                      <a:headEnd type="none" w="med" len="med"/>
                      <a:tailEnd type="none" w="med" len="med"/>
                    </a:lnL>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c hMerge="1">
                  <a:tcPr>
                    <a:lnR w="38100" cap="flat" cmpd="sng">
                      <a:solidFill>
                        <a:schemeClr val="bg2"/>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tcPr>
                </a:tc>
              </a:tr>
            </a:tbl>
          </a:graphicData>
        </a:graphic>
      </p:graphicFrame>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13666" name="Rectangle 4"/>
          <p:cNvSpPr/>
          <p:nvPr/>
        </p:nvSpPr>
        <p:spPr>
          <a:xfrm>
            <a:off x="578485" y="304165"/>
            <a:ext cx="8027035" cy="706755"/>
          </a:xfrm>
          <a:prstGeom prst="rect">
            <a:avLst/>
          </a:prstGeom>
          <a:noFill/>
          <a:ln w="9525">
            <a:noFill/>
          </a:ln>
        </p:spPr>
        <p:txBody>
          <a:bodyPr wrap="square" anchor="ctr" anchorCtr="0">
            <a:spAutoFit/>
          </a:bodyPr>
          <a:p>
            <a:pPr algn="ctr" defTabSz="914400">
              <a:tabLst>
                <a:tab pos="1257300" algn="l"/>
              </a:tabLst>
            </a:pPr>
            <a:r>
              <a:rPr lang="zh-CN" altLang="en-US" sz="2400" b="1" dirty="0">
                <a:solidFill>
                  <a:schemeClr val="bg2"/>
                </a:solidFill>
                <a:latin typeface="Times New Roman" panose="02020603050405020304" pitchFamily="18" charset="0"/>
              </a:rPr>
              <a:t>工程现场签证单</a:t>
            </a:r>
            <a:endParaRPr lang="zh-CN" altLang="en-US" sz="2400" dirty="0">
              <a:solidFill>
                <a:schemeClr val="bg2"/>
              </a:solidFill>
              <a:latin typeface="Times New Roman" panose="02020603050405020304" pitchFamily="18" charset="0"/>
            </a:endParaRPr>
          </a:p>
          <a:p>
            <a:pPr algn="ctr" defTabSz="914400">
              <a:tabLst>
                <a:tab pos="1257300" algn="l"/>
              </a:tabLst>
            </a:pPr>
            <a:r>
              <a:rPr lang="zh-CN" altLang="en-US" sz="1600" dirty="0">
                <a:solidFill>
                  <a:schemeClr val="bg2"/>
                </a:solidFill>
                <a:latin typeface="Times New Roman" panose="02020603050405020304" pitchFamily="18" charset="0"/>
              </a:rPr>
              <a:t>施工单位：</a:t>
            </a:r>
            <a:r>
              <a:rPr lang="zh-CN" altLang="en-US" sz="1600" u="sng" dirty="0">
                <a:solidFill>
                  <a:schemeClr val="bg2"/>
                </a:solidFill>
                <a:latin typeface="Times New Roman" panose="02020603050405020304" pitchFamily="18" charset="0"/>
              </a:rPr>
              <a:t>            </a:t>
            </a:r>
            <a:r>
              <a:rPr lang="zh-CN" altLang="en-US" sz="1600" dirty="0">
                <a:solidFill>
                  <a:schemeClr val="bg2"/>
                </a:solidFill>
                <a:latin typeface="Times New Roman" panose="02020603050405020304" pitchFamily="18" charset="0"/>
              </a:rPr>
              <a:t> 所属合同：</a:t>
            </a:r>
            <a:r>
              <a:rPr lang="zh-CN" altLang="en-US" sz="1600" u="sng" dirty="0">
                <a:solidFill>
                  <a:schemeClr val="bg2"/>
                </a:solidFill>
                <a:latin typeface="Times New Roman" panose="02020603050405020304" pitchFamily="18" charset="0"/>
              </a:rPr>
              <a:t>             </a:t>
            </a:r>
            <a:r>
              <a:rPr lang="zh-CN" altLang="en-US" sz="1600" dirty="0">
                <a:solidFill>
                  <a:schemeClr val="bg2"/>
                </a:solidFill>
                <a:latin typeface="Times New Roman" panose="02020603050405020304" pitchFamily="18" charset="0"/>
              </a:rPr>
              <a:t>编号</a:t>
            </a:r>
            <a:r>
              <a:rPr lang="en-US" altLang="zh-CN" sz="1600" dirty="0">
                <a:solidFill>
                  <a:schemeClr val="bg2"/>
                </a:solidFill>
                <a:latin typeface="Times New Roman" panose="02020603050405020304" pitchFamily="18" charset="0"/>
              </a:rPr>
              <a:t>: (</a:t>
            </a:r>
            <a:r>
              <a:rPr lang="zh-CN" altLang="en-US" sz="1600" dirty="0">
                <a:solidFill>
                  <a:schemeClr val="bg2"/>
                </a:solidFill>
                <a:latin typeface="Times New Roman" panose="02020603050405020304" pitchFamily="18" charset="0"/>
              </a:rPr>
              <a:t>连续编号</a:t>
            </a:r>
            <a:r>
              <a:rPr lang="en-US" altLang="zh-CN" sz="1600" dirty="0">
                <a:solidFill>
                  <a:schemeClr val="bg2"/>
                </a:solidFill>
                <a:latin typeface="Times New Roman" panose="02020603050405020304" pitchFamily="18" charset="0"/>
              </a:rPr>
              <a:t>)  </a:t>
            </a:r>
            <a:r>
              <a:rPr lang="zh-CN" altLang="en-US" sz="1600" dirty="0">
                <a:solidFill>
                  <a:schemeClr val="bg2"/>
                </a:solidFill>
                <a:latin typeface="Times New Roman" panose="02020603050405020304" pitchFamily="18" charset="0"/>
              </a:rPr>
              <a:t>共    页  第    页</a:t>
            </a:r>
            <a:endParaRPr lang="zh-CN" altLang="en-US" sz="1600" dirty="0">
              <a:solidFill>
                <a:schemeClr val="bg2"/>
              </a:solidFill>
              <a:latin typeface="Times New Roman" panose="02020603050405020304" pitchFamily="18" charset="0"/>
            </a:endParaRPr>
          </a:p>
        </p:txBody>
      </p:sp>
      <p:graphicFrame>
        <p:nvGraphicFramePr>
          <p:cNvPr id="6641303" name="Group 663"/>
          <p:cNvGraphicFramePr>
            <a:graphicFrameLocks noGrp="1"/>
          </p:cNvGraphicFramePr>
          <p:nvPr>
            <p:custDataLst>
              <p:tags r:id="rId2"/>
            </p:custDataLst>
          </p:nvPr>
        </p:nvGraphicFramePr>
        <p:xfrm>
          <a:off x="1175703" y="1053783"/>
          <a:ext cx="6863715" cy="5105400"/>
        </p:xfrm>
        <a:graphic>
          <a:graphicData uri="http://schemas.openxmlformats.org/drawingml/2006/table">
            <a:tbl>
              <a:tblPr/>
              <a:tblGrid>
                <a:gridCol w="777875"/>
                <a:gridCol w="182563"/>
                <a:gridCol w="376237"/>
                <a:gridCol w="633413"/>
                <a:gridCol w="1727200"/>
                <a:gridCol w="334962"/>
                <a:gridCol w="622300"/>
                <a:gridCol w="541338"/>
                <a:gridCol w="1667510"/>
              </a:tblGrid>
              <a:tr h="311150">
                <a:tc gridSpan="3">
                  <a:txBody>
                    <a:bodyPr/>
                    <a:lstStyle/>
                    <a:p>
                      <a:pPr marL="0" marR="0" lvl="0" indent="0" algn="just" defTabSz="914400" rtl="0" eaLnBrk="1" fontAlgn="base" latinLnBrk="0" hangingPunct="1">
                        <a:lnSpc>
                          <a:spcPct val="100000"/>
                        </a:lnSpc>
                        <a:spcBef>
                          <a:spcPct val="0"/>
                        </a:spcBef>
                        <a:spcAft>
                          <a:spcPct val="0"/>
                        </a:spcAft>
                        <a:buClrTx/>
                        <a:buSzTx/>
                        <a:buFontTx/>
                        <a:buNone/>
                      </a:pP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项目名称</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专业</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349250">
                <a:tc gridSpan="3">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适用范围</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（注明施工地点、适用范围）</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提出时间</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371475">
                <a:tc gridSpan="3">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提出单位</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6">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rPr>
                        <a:t></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发包人</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rPr>
                        <a:t>      </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承包人</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rPr>
                        <a:t>    </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其它</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rPr>
                        <a:t>(</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rPr>
                        <a:t>应注明</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rPr>
                        <a:t>)</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sym typeface="Wingdings" panose="05000000000000000000" pitchFamily="2" charset="2"/>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457200">
                <a:tc gridSpan="3">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签证原因</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974725">
                <a:tc>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签</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证</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内</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295275">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估价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4">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万   □</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5</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万   □</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5</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10</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万   □＞</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10</a:t>
                      </a: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万</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成本工程师</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6863">
                <a:tc gridSpan="4">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承包人</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监理单位</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发包人</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r>
              <a:tr h="1903413">
                <a:tc gridSpan="4">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经办人：</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项目经理：</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公章：</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意见及确定量：</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监理工程师：</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总监理工程师：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公章：</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意见及确定量：</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pP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公章</a:t>
                      </a:r>
                      <a:r>
                        <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cPr/>
                </a:tc>
                <a:tc hMerge="1">
                  <a:tcPr/>
                </a:tc>
              </a:tr>
            </a:tbl>
          </a:graphicData>
        </a:graphic>
      </p:graphicFrame>
      <p:sp>
        <p:nvSpPr>
          <p:cNvPr id="113711" name="Rectangle 655"/>
          <p:cNvSpPr/>
          <p:nvPr/>
        </p:nvSpPr>
        <p:spPr>
          <a:xfrm>
            <a:off x="1624013" y="6496050"/>
            <a:ext cx="3613150" cy="244475"/>
          </a:xfrm>
          <a:prstGeom prst="rect">
            <a:avLst/>
          </a:prstGeom>
          <a:noFill/>
          <a:ln w="9525">
            <a:noFill/>
          </a:ln>
        </p:spPr>
        <p:txBody>
          <a:bodyPr wrap="none" anchor="ctr" anchorCtr="0">
            <a:spAutoFit/>
          </a:bodyPr>
          <a:p>
            <a:pPr algn="just">
              <a:buNone/>
            </a:pPr>
            <a:r>
              <a:rPr lang="zh-CN" altLang="en-US" sz="1000" dirty="0">
                <a:latin typeface="Times New Roman" panose="02020603050405020304" pitchFamily="18" charset="0"/>
                <a:ea typeface="宋体" panose="02010600030101010101" pitchFamily="2" charset="-122"/>
              </a:rPr>
              <a:t>注：</a:t>
            </a:r>
            <a:r>
              <a:rPr lang="en-US" altLang="zh-CN" sz="1000" dirty="0">
                <a:latin typeface="Times New Roman" panose="02020603050405020304" pitchFamily="18" charset="0"/>
                <a:ea typeface="宋体" panose="02010600030101010101" pitchFamily="2" charset="-122"/>
              </a:rPr>
              <a:t>1</a:t>
            </a:r>
            <a:r>
              <a:rPr lang="zh-CN" altLang="en-US" sz="1000" dirty="0">
                <a:latin typeface="Times New Roman" panose="02020603050405020304" pitchFamily="18" charset="0"/>
                <a:ea typeface="宋体" panose="02010600030101010101" pitchFamily="2" charset="-122"/>
              </a:rPr>
              <a:t>、现场签证单须在签证内容发生后</a:t>
            </a:r>
            <a:r>
              <a:rPr lang="en-US" altLang="zh-CN" sz="1000" dirty="0">
                <a:latin typeface="Times New Roman" panose="02020603050405020304" pitchFamily="18" charset="0"/>
                <a:ea typeface="宋体" panose="02010600030101010101" pitchFamily="2" charset="-122"/>
              </a:rPr>
              <a:t>7</a:t>
            </a:r>
            <a:r>
              <a:rPr lang="zh-CN" altLang="en-US" sz="1000" dirty="0">
                <a:latin typeface="Times New Roman" panose="02020603050405020304" pitchFamily="18" charset="0"/>
                <a:ea typeface="宋体" panose="02010600030101010101" pitchFamily="2" charset="-122"/>
              </a:rPr>
              <a:t>天内办理完毕有效。</a:t>
            </a:r>
            <a:endParaRPr lang="zh-CN" altLang="en-US" sz="2400" dirty="0">
              <a:latin typeface="Times New Roman" panose="02020603050405020304" pitchFamily="18" charset="0"/>
              <a:ea typeface="宋体" panose="02010600030101010101" pitchFamily="2" charset="-122"/>
            </a:endParaRPr>
          </a:p>
        </p:txBody>
      </p:sp>
      <p:sp>
        <p:nvSpPr>
          <p:cNvPr id="113712" name="Rectangle 662"/>
          <p:cNvSpPr/>
          <p:nvPr/>
        </p:nvSpPr>
        <p:spPr>
          <a:xfrm>
            <a:off x="1042988" y="6237288"/>
            <a:ext cx="7118350" cy="457200"/>
          </a:xfrm>
          <a:prstGeom prst="rect">
            <a:avLst/>
          </a:prstGeom>
          <a:noFill/>
          <a:ln w="9525">
            <a:noFill/>
          </a:ln>
        </p:spPr>
        <p:txBody>
          <a:bodyPr wrap="none" anchor="ctr" anchorCtr="0">
            <a:spAutoFit/>
          </a:bodyPr>
          <a:p>
            <a:r>
              <a:rPr lang="zh-CN" altLang="en-US" sz="1200" dirty="0">
                <a:solidFill>
                  <a:schemeClr val="bg2"/>
                </a:solidFill>
                <a:latin typeface="Times New Roman" panose="02020603050405020304" pitchFamily="18" charset="0"/>
              </a:rPr>
              <a:t>注：</a:t>
            </a:r>
            <a:r>
              <a:rPr lang="en-US" altLang="zh-CN" sz="1200" dirty="0">
                <a:solidFill>
                  <a:schemeClr val="bg2"/>
                </a:solidFill>
                <a:latin typeface="Times New Roman" panose="02020603050405020304" pitchFamily="18" charset="0"/>
              </a:rPr>
              <a:t>1</a:t>
            </a:r>
            <a:r>
              <a:rPr lang="zh-CN" altLang="en-US" sz="1200" dirty="0">
                <a:solidFill>
                  <a:schemeClr val="bg2"/>
                </a:solidFill>
                <a:latin typeface="Times New Roman" panose="02020603050405020304" pitchFamily="18" charset="0"/>
              </a:rPr>
              <a:t>、现场签证单须在签证内容发生后</a:t>
            </a:r>
            <a:r>
              <a:rPr lang="en-US" altLang="zh-CN" sz="1200" dirty="0">
                <a:solidFill>
                  <a:schemeClr val="bg2"/>
                </a:solidFill>
                <a:latin typeface="Times New Roman" panose="02020603050405020304" pitchFamily="18" charset="0"/>
              </a:rPr>
              <a:t>7</a:t>
            </a:r>
            <a:r>
              <a:rPr lang="zh-CN" altLang="en-US" sz="1200" dirty="0">
                <a:solidFill>
                  <a:schemeClr val="bg2"/>
                </a:solidFill>
                <a:latin typeface="Times New Roman" panose="02020603050405020304" pitchFamily="18" charset="0"/>
              </a:rPr>
              <a:t>天内办理完毕有效。</a:t>
            </a:r>
            <a:endParaRPr lang="zh-CN" altLang="en-US" sz="1200" dirty="0">
              <a:solidFill>
                <a:schemeClr val="bg2"/>
              </a:solidFill>
              <a:latin typeface="Times New Roman" panose="02020603050405020304" pitchFamily="18" charset="0"/>
            </a:endParaRPr>
          </a:p>
          <a:p>
            <a:r>
              <a:rPr lang="en-US" altLang="zh-CN" sz="1200" dirty="0">
                <a:solidFill>
                  <a:schemeClr val="bg2"/>
                </a:solidFill>
                <a:latin typeface="Times New Roman" panose="02020603050405020304" pitchFamily="18" charset="0"/>
              </a:rPr>
              <a:t>2</a:t>
            </a:r>
            <a:r>
              <a:rPr lang="zh-CN" altLang="en-US" sz="1200" dirty="0">
                <a:solidFill>
                  <a:schemeClr val="bg2"/>
                </a:solidFill>
                <a:latin typeface="Times New Roman" panose="02020603050405020304" pitchFamily="18" charset="0"/>
              </a:rPr>
              <a:t>、此单需承包人项目经理、总监理工程师，发包人专业工程师、成本工程师及发包人代表签字并盖章。</a:t>
            </a:r>
            <a:endParaRPr lang="zh-CN" altLang="en-US" sz="1200" dirty="0">
              <a:solidFill>
                <a:schemeClr val="bg2"/>
              </a:solidFill>
              <a:latin typeface="Times New Roman" panose="02020603050405020304" pitchFamily="18" charset="0"/>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43543" name="Group 855"/>
          <p:cNvGraphicFramePr>
            <a:graphicFrameLocks noGrp="1"/>
          </p:cNvGraphicFramePr>
          <p:nvPr>
            <p:ph idx="1"/>
            <p:custDataLst>
              <p:tags r:id="rId2"/>
            </p:custDataLst>
          </p:nvPr>
        </p:nvGraphicFramePr>
        <p:xfrm>
          <a:off x="685800" y="1049338"/>
          <a:ext cx="7772400" cy="5441950"/>
        </p:xfrm>
        <a:graphic>
          <a:graphicData uri="http://schemas.openxmlformats.org/drawingml/2006/table">
            <a:tbl>
              <a:tblPr/>
              <a:tblGrid>
                <a:gridCol w="525463"/>
                <a:gridCol w="598487"/>
                <a:gridCol w="1090613"/>
                <a:gridCol w="1304925"/>
                <a:gridCol w="1092200"/>
                <a:gridCol w="881062"/>
                <a:gridCol w="517525"/>
                <a:gridCol w="881063"/>
                <a:gridCol w="881062"/>
              </a:tblGrid>
              <a:tr h="473075">
                <a:tc gridSpan="9">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1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年</a:t>
                      </a:r>
                      <a:r>
                        <a:rPr kumimoji="1" lang="zh-CN" altLang="en-US"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en-US" altLang="zh-CN"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1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月设计变更明细</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r>
              <a:tr h="569913">
                <a:tc gridSpan="4">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乙方单位名称：</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gridSpan="3">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预算负责人：</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提交日期：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48418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序号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分类</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所属合同号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所属合同名称</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变更图纸号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变更内容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估价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甲方回复</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驳回原因</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49910">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一期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0.00 </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增项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7675">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二期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0.00 </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增项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608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跨期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0.00 </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增项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4838" name="Rectangle 854"/>
          <p:cNvSpPr/>
          <p:nvPr/>
        </p:nvSpPr>
        <p:spPr>
          <a:xfrm>
            <a:off x="2619375" y="328613"/>
            <a:ext cx="3536950" cy="579437"/>
          </a:xfrm>
          <a:prstGeom prst="rect">
            <a:avLst/>
          </a:prstGeom>
          <a:noFill/>
          <a:ln w="9525">
            <a:noFill/>
          </a:ln>
        </p:spPr>
        <p:txBody>
          <a:bodyPr wrap="none" anchor="ctr" anchorCtr="0">
            <a:spAutoFit/>
          </a:bodyPr>
          <a:p>
            <a:r>
              <a:rPr lang="zh-CN" altLang="en-US" b="1" dirty="0">
                <a:solidFill>
                  <a:schemeClr val="bg2"/>
                </a:solidFill>
                <a:latin typeface="Times New Roman" panose="02020603050405020304" pitchFamily="18" charset="0"/>
              </a:rPr>
              <a:t>设计变更提交清单</a:t>
            </a:r>
            <a:r>
              <a:rPr lang="zh-CN" altLang="en-US" dirty="0">
                <a:solidFill>
                  <a:schemeClr val="bg2"/>
                </a:solidFill>
                <a:latin typeface="Times New Roman" panose="02020603050405020304" pitchFamily="18" charset="0"/>
              </a:rPr>
              <a:t> </a:t>
            </a:r>
            <a:endParaRPr lang="zh-CN" altLang="en-US" dirty="0">
              <a:solidFill>
                <a:schemeClr val="bg2"/>
              </a:solidFill>
              <a:latin typeface="Times New Roman" panose="02020603050405020304" pitchFamily="18" charset="0"/>
            </a:endParaRPr>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47363" name="Group 1603"/>
          <p:cNvGraphicFramePr>
            <a:graphicFrameLocks noGrp="1"/>
          </p:cNvGraphicFramePr>
          <p:nvPr>
            <p:ph idx="1"/>
            <p:custDataLst>
              <p:tags r:id="rId2"/>
            </p:custDataLst>
          </p:nvPr>
        </p:nvGraphicFramePr>
        <p:xfrm>
          <a:off x="684213" y="898525"/>
          <a:ext cx="7772400" cy="5637213"/>
        </p:xfrm>
        <a:graphic>
          <a:graphicData uri="http://schemas.openxmlformats.org/drawingml/2006/table">
            <a:tbl>
              <a:tblPr/>
              <a:tblGrid>
                <a:gridCol w="565150"/>
                <a:gridCol w="577850"/>
                <a:gridCol w="1041400"/>
                <a:gridCol w="1241425"/>
                <a:gridCol w="1331912"/>
                <a:gridCol w="841375"/>
                <a:gridCol w="493713"/>
                <a:gridCol w="839787"/>
                <a:gridCol w="839788"/>
              </a:tblGrid>
              <a:tr h="706438">
                <a:tc gridSpan="9">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1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年</a:t>
                      </a:r>
                      <a:r>
                        <a:rPr kumimoji="1" lang="zh-CN" altLang="en-US"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en-US" altLang="zh-CN"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18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1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月现场签证明细</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r>
              <a:tr h="495300">
                <a:tc gridSpan="4">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乙方单位名称：</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预算负责人：</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提交日期：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58102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序号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分类</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所属合同号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所属合同名称</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指令发出人（甲方项目工程师）</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签证内容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估价</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甲方回复</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驳回原因</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一期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0.00 </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76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01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增项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91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二期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0.00 </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增项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91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跨期</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0.00 </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76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减项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增项</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2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5865" name="Rectangle 1602"/>
          <p:cNvSpPr/>
          <p:nvPr/>
        </p:nvSpPr>
        <p:spPr>
          <a:xfrm>
            <a:off x="2843213" y="188913"/>
            <a:ext cx="3536950" cy="579437"/>
          </a:xfrm>
          <a:prstGeom prst="rect">
            <a:avLst/>
          </a:prstGeom>
          <a:noFill/>
          <a:ln w="9525">
            <a:noFill/>
          </a:ln>
        </p:spPr>
        <p:txBody>
          <a:bodyPr wrap="none" anchor="ctr" anchorCtr="0">
            <a:spAutoFit/>
          </a:bodyPr>
          <a:p>
            <a:r>
              <a:rPr lang="zh-CN" altLang="en-US" b="1" dirty="0">
                <a:solidFill>
                  <a:schemeClr val="bg2"/>
                </a:solidFill>
                <a:latin typeface="Times New Roman" panose="02020603050405020304" pitchFamily="18" charset="0"/>
              </a:rPr>
              <a:t>现场签证提交清单</a:t>
            </a:r>
            <a:r>
              <a:rPr lang="zh-CN" altLang="en-US" dirty="0">
                <a:solidFill>
                  <a:schemeClr val="bg2"/>
                </a:solidFill>
                <a:latin typeface="Times New Roman" panose="02020603050405020304" pitchFamily="18" charset="0"/>
              </a:rPr>
              <a:t> </a:t>
            </a:r>
            <a:endParaRPr lang="zh-CN" altLang="en-US" dirty="0">
              <a:solidFill>
                <a:schemeClr val="bg2"/>
              </a:solidFill>
              <a:latin typeface="Times New Roman" panose="02020603050405020304" pitchFamily="18" charset="0"/>
            </a:endParaRPr>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48048" name="Group 240"/>
          <p:cNvGraphicFramePr>
            <a:graphicFrameLocks noGrp="1"/>
          </p:cNvGraphicFramePr>
          <p:nvPr>
            <p:ph idx="1"/>
            <p:custDataLst>
              <p:tags r:id="rId2"/>
            </p:custDataLst>
          </p:nvPr>
        </p:nvGraphicFramePr>
        <p:xfrm>
          <a:off x="757555" y="1197293"/>
          <a:ext cx="7772400" cy="4611689"/>
        </p:xfrm>
        <a:graphic>
          <a:graphicData uri="http://schemas.openxmlformats.org/drawingml/2006/table">
            <a:tbl>
              <a:tblPr/>
              <a:tblGrid>
                <a:gridCol w="614363"/>
                <a:gridCol w="2019300"/>
                <a:gridCol w="884237"/>
                <a:gridCol w="720725"/>
                <a:gridCol w="1087438"/>
                <a:gridCol w="679450"/>
                <a:gridCol w="976312"/>
                <a:gridCol w="790575"/>
              </a:tblGrid>
              <a:tr h="1460500">
                <a:tc gridSpan="8">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en-US" altLang="zh-CN" sz="14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2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项目</a:t>
                      </a:r>
                      <a:r>
                        <a:rPr kumimoji="1" lang="zh-CN" altLang="en-US" sz="24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2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期</a:t>
                      </a:r>
                      <a:r>
                        <a:rPr kumimoji="1" lang="zh-CN" altLang="en-US" sz="2400" b="1" i="0" u="sng"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r>
                        <a:rPr kumimoji="1" lang="zh-CN" altLang="en-US" sz="2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变更（签证）报价单   </a:t>
                      </a:r>
                      <a:endParaRPr kumimoji="1" lang="zh-CN" altLang="en-US" sz="2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1108075">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序号</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工程内容</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工程量</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单位</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综合单价</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金额</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单价依据</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定额号</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681038">
                <a:tc>
                  <a:txBody>
                    <a:bodyPr/>
                    <a:lstStyle/>
                    <a:p>
                      <a:pPr marL="342900" marR="0" lvl="0" indent="-342900" algn="ctr" defTabSz="914400" rtl="0" eaLnBrk="1" fontAlgn="base" latinLnBrk="0" hangingPunct="1">
                        <a:lnSpc>
                          <a:spcPct val="100000"/>
                        </a:lnSpc>
                        <a:buClrTx/>
                        <a:buSzTx/>
                        <a:buFontTx/>
                        <a:buNone/>
                      </a:pPr>
                      <a:r>
                        <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1</a:t>
                      </a:r>
                      <a:endParaRPr kumimoji="1" lang="zh-CN" altLang="en-US"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10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2</a:t>
                      </a:r>
                      <a:endParaRPr kumimoji="1" lang="en-US"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1038">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3</a:t>
                      </a:r>
                      <a:endParaRPr kumimoji="1" lang="en-US"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　</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117762" name="内容占位符 117761"/>
          <p:cNvGraphicFramePr/>
          <p:nvPr>
            <p:ph/>
            <p:custDataLst>
              <p:tags r:id="rId2"/>
            </p:custDataLst>
          </p:nvPr>
        </p:nvGraphicFramePr>
        <p:xfrm>
          <a:off x="685800" y="609600"/>
          <a:ext cx="7869555" cy="5676900"/>
        </p:xfrm>
        <a:graphic>
          <a:graphicData uri="http://schemas.openxmlformats.org/drawingml/2006/table">
            <a:tbl>
              <a:tblPr/>
              <a:tblGrid>
                <a:gridCol w="1149985"/>
                <a:gridCol w="2052955"/>
                <a:gridCol w="1326515"/>
                <a:gridCol w="210820"/>
                <a:gridCol w="184785"/>
                <a:gridCol w="1374775"/>
                <a:gridCol w="1569720"/>
              </a:tblGrid>
              <a:tr h="328295">
                <a:tc gridSpan="7">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400" b="1" u="sng" dirty="0">
                          <a:solidFill>
                            <a:schemeClr val="bg2"/>
                          </a:solidFill>
                          <a:latin typeface="楷体_GB2312" pitchFamily="49" charset="-122"/>
                        </a:rPr>
                        <a:t>    </a:t>
                      </a:r>
                      <a:r>
                        <a:rPr lang="zh-CN" altLang="en-US" sz="1400" b="1" dirty="0">
                          <a:solidFill>
                            <a:schemeClr val="bg2"/>
                          </a:solidFill>
                          <a:latin typeface="楷体_GB2312" pitchFamily="49" charset="-122"/>
                        </a:rPr>
                        <a:t>年</a:t>
                      </a:r>
                      <a:r>
                        <a:rPr lang="zh-CN" altLang="en-US" sz="1400" b="1" u="sng" dirty="0">
                          <a:solidFill>
                            <a:schemeClr val="bg2"/>
                          </a:solidFill>
                          <a:latin typeface="楷体_GB2312" pitchFamily="49" charset="-122"/>
                        </a:rPr>
                        <a:t>    </a:t>
                      </a:r>
                      <a:r>
                        <a:rPr lang="zh-CN" altLang="en-US" sz="1400" b="1" dirty="0">
                          <a:solidFill>
                            <a:schemeClr val="bg2"/>
                          </a:solidFill>
                          <a:latin typeface="楷体_GB2312" pitchFamily="49" charset="-122"/>
                        </a:rPr>
                        <a:t>月变更签证发生明细</a:t>
                      </a:r>
                      <a:endParaRPr lang="zh-CN" altLang="en-US" sz="2000" dirty="0">
                        <a:solidFill>
                          <a:schemeClr val="bg2"/>
                        </a:solidFill>
                        <a:latin typeface="楷体_GB2312" pitchFamily="49" charset="-122"/>
                      </a:endParaRPr>
                    </a:p>
                  </a:txBody>
                  <a:tcPr anchor="ctr" anchorCtr="0">
                    <a:lnL>
                      <a:noFill/>
                    </a:lnL>
                    <a:lnR>
                      <a:noFill/>
                    </a:lnR>
                    <a:lnT>
                      <a:noFill/>
                    </a:lnT>
                    <a:lnB>
                      <a:noFill/>
                    </a:lnB>
                    <a:lnTlToBr>
                      <a:noFill/>
                    </a:lnTlToBr>
                    <a:lnBlToTr>
                      <a:noFill/>
                    </a:lnBlToTr>
                    <a:noFill/>
                  </a:tcPr>
                </a:tc>
                <a:tc hMerge="1">
                  <a:tcPr/>
                </a:tc>
                <a:tc hMerge="1">
                  <a:tcPr/>
                </a:tc>
                <a:tc hMerge="1">
                  <a:tcPr/>
                </a:tc>
                <a:tc hMerge="1">
                  <a:tcPr/>
                </a:tc>
                <a:tc hMerge="1">
                  <a:tcPr/>
                </a:tc>
                <a:tc hMerge="1">
                  <a:tcPr/>
                </a:tc>
              </a:tr>
              <a:tr h="59436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200" b="1" dirty="0">
                          <a:solidFill>
                            <a:schemeClr val="bg2"/>
                          </a:solidFill>
                          <a:latin typeface="楷体_GB2312" pitchFamily="49" charset="-122"/>
                        </a:rPr>
                        <a:t>合同名称：</a:t>
                      </a:r>
                      <a:endParaRPr lang="zh-CN" altLang="en-US" sz="2000" dirty="0">
                        <a:solidFill>
                          <a:schemeClr val="bg2"/>
                        </a:solidFill>
                        <a:latin typeface="楷体_GB2312" pitchFamily="49" charset="-122"/>
                      </a:endParaRPr>
                    </a:p>
                  </a:txBody>
                  <a:tcPr anchor="ctr" anchorCtr="0">
                    <a:lnL>
                      <a:noFill/>
                    </a:lnL>
                    <a:lnR>
                      <a:noFill/>
                    </a:lnR>
                    <a:lnT>
                      <a:noFill/>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dirty="0">
                        <a:solidFill>
                          <a:schemeClr val="bg2"/>
                        </a:solidFill>
                        <a:latin typeface="楷体_GB2312" pitchFamily="49" charset="-122"/>
                      </a:endParaRPr>
                    </a:p>
                  </a:txBody>
                  <a:tcPr anchor="ctr" anchorCtr="0">
                    <a:lnL>
                      <a:noFill/>
                    </a:lnL>
                    <a:lnR>
                      <a:noFill/>
                    </a:lnR>
                    <a:lnT>
                      <a:noFill/>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b="1" dirty="0">
                          <a:solidFill>
                            <a:schemeClr val="bg2"/>
                          </a:solidFill>
                          <a:latin typeface="楷体_GB2312" pitchFamily="49" charset="-122"/>
                        </a:rPr>
                        <a:t>所属合同号：</a:t>
                      </a:r>
                      <a:endParaRPr lang="zh-CN" altLang="en-US" sz="2000" dirty="0">
                        <a:solidFill>
                          <a:schemeClr val="bg2"/>
                        </a:solidFill>
                        <a:latin typeface="楷体_GB2312" pitchFamily="49" charset="-122"/>
                      </a:endParaRPr>
                    </a:p>
                  </a:txBody>
                  <a:tcPr anchor="ctr" anchorCtr="0">
                    <a:lnL>
                      <a:noFill/>
                    </a:lnL>
                    <a:lnR>
                      <a:noFill/>
                    </a:lnR>
                    <a:lnT>
                      <a:noFill/>
                    </a:lnT>
                    <a:lnB w="12700" cap="flat" cmpd="sng">
                      <a:solidFill>
                        <a:srgbClr val="000000"/>
                      </a:solidFill>
                      <a:prstDash val="solid"/>
                      <a:headEnd type="none" w="med" len="med"/>
                      <a:tailEnd type="none" w="med" len="med"/>
                    </a:lnB>
                    <a:lnTlToBr>
                      <a:noFill/>
                    </a:lnTlToBr>
                    <a:lnBlToTr>
                      <a:noFill/>
                    </a:lnBlToTr>
                    <a:noFill/>
                  </a:tcPr>
                </a:tc>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dirty="0">
                        <a:solidFill>
                          <a:schemeClr val="bg2"/>
                        </a:solidFill>
                        <a:latin typeface="楷体_GB2312" pitchFamily="49" charset="-122"/>
                      </a:endParaRPr>
                    </a:p>
                  </a:txBody>
                  <a:tcPr anchor="ctr" anchorCtr="0">
                    <a:lnL>
                      <a:noFill/>
                    </a:lnL>
                    <a:lnR>
                      <a:noFill/>
                    </a:lnR>
                    <a:lnT>
                      <a:noFill/>
                    </a:lnT>
                    <a:lnB w="12700" cap="flat" cmpd="sng">
                      <a:solidFill>
                        <a:srgbClr val="000000"/>
                      </a:solidFill>
                      <a:prstDash val="solid"/>
                      <a:headEnd type="none" w="med" len="med"/>
                      <a:tailEnd type="none" w="med" len="med"/>
                    </a:lnB>
                    <a:lnTlToBr>
                      <a:noFill/>
                    </a:lnTlToBr>
                    <a:lnBlToTr>
                      <a:noFill/>
                    </a:lnBlToTr>
                    <a:noFill/>
                  </a:tcPr>
                </a:tc>
                <a:tc hMerge="1">
                  <a:tcP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200" b="1" dirty="0">
                          <a:solidFill>
                            <a:schemeClr val="bg2"/>
                          </a:solidFill>
                          <a:latin typeface="楷体_GB2312" pitchFamily="49" charset="-122"/>
                        </a:rPr>
                        <a:t>提交日期：</a:t>
                      </a:r>
                      <a:endParaRPr lang="zh-CN" altLang="en-US" sz="2000" dirty="0">
                        <a:solidFill>
                          <a:schemeClr val="bg2"/>
                        </a:solidFill>
                        <a:latin typeface="楷体_GB2312" pitchFamily="49" charset="-122"/>
                      </a:endParaRPr>
                    </a:p>
                  </a:txBody>
                  <a:tcPr anchor="ctr" anchorCtr="0">
                    <a:lnL>
                      <a:noFill/>
                    </a:lnL>
                    <a:lnR>
                      <a:noFill/>
                    </a:lnR>
                    <a:lnT>
                      <a:noFill/>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sz="2800" dirty="0">
                        <a:solidFill>
                          <a:schemeClr val="bg2"/>
                        </a:solidFill>
                        <a:latin typeface="楷体_GB2312" pitchFamily="49" charset="-122"/>
                      </a:endParaRPr>
                    </a:p>
                  </a:txBody>
                  <a:tcPr anchor="ctr" anchorCtr="0">
                    <a:lnL>
                      <a:noFill/>
                    </a:lnL>
                    <a:lnR>
                      <a:noFill/>
                    </a:lnR>
                    <a:lnT>
                      <a:noFill/>
                    </a:lnT>
                    <a:lnB w="12700" cap="flat" cmpd="sng">
                      <a:solidFill>
                        <a:srgbClr val="000000"/>
                      </a:solidFill>
                      <a:prstDash val="solid"/>
                      <a:headEnd type="none" w="med" len="med"/>
                      <a:tailEnd type="none" w="med" len="med"/>
                    </a:lnB>
                    <a:lnTlToBr>
                      <a:noFill/>
                    </a:lnTlToBr>
                    <a:lnBlToTr>
                      <a:noFill/>
                    </a:lnBlToTr>
                    <a:noFill/>
                  </a:tcPr>
                </a:tc>
              </a:tr>
              <a:tr h="46990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b="1" dirty="0">
                          <a:solidFill>
                            <a:schemeClr val="bg2"/>
                          </a:solidFill>
                          <a:latin typeface="楷体_GB2312" pitchFamily="49" charset="-122"/>
                        </a:rPr>
                        <a:t>序号</a:t>
                      </a:r>
                      <a:endParaRPr lang="zh-CN" altLang="en-US" sz="2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b="1" dirty="0">
                          <a:solidFill>
                            <a:schemeClr val="bg2"/>
                          </a:solidFill>
                          <a:latin typeface="楷体_GB2312" pitchFamily="49" charset="-122"/>
                        </a:rPr>
                        <a:t>分类</a:t>
                      </a:r>
                      <a:endParaRPr lang="zh-CN" altLang="en-US" sz="2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b="1" dirty="0">
                          <a:solidFill>
                            <a:schemeClr val="bg2"/>
                          </a:solidFill>
                          <a:latin typeface="楷体_GB2312" pitchFamily="49" charset="-122"/>
                        </a:rPr>
                        <a:t>变更</a:t>
                      </a:r>
                      <a:r>
                        <a:rPr lang="en-US" altLang="zh-CN" sz="1200" b="1" dirty="0">
                          <a:solidFill>
                            <a:schemeClr val="bg2"/>
                          </a:solidFill>
                          <a:latin typeface="楷体_GB2312" pitchFamily="49" charset="-122"/>
                        </a:rPr>
                        <a:t>/</a:t>
                      </a:r>
                      <a:r>
                        <a:rPr lang="zh-CN" altLang="en-US" sz="1200" b="1" dirty="0">
                          <a:solidFill>
                            <a:schemeClr val="bg2"/>
                          </a:solidFill>
                          <a:latin typeface="楷体_GB2312" pitchFamily="49" charset="-122"/>
                        </a:rPr>
                        <a:t>签证内容</a:t>
                      </a:r>
                      <a:endParaRPr lang="zh-CN" altLang="en-US" sz="2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b="1" dirty="0">
                          <a:solidFill>
                            <a:schemeClr val="bg2"/>
                          </a:solidFill>
                          <a:latin typeface="楷体_GB2312" pitchFamily="49" charset="-122"/>
                        </a:rPr>
                        <a:t>施工方估价</a:t>
                      </a:r>
                      <a:br>
                        <a:rPr lang="zh-CN" altLang="en-US" sz="1200" b="1" dirty="0">
                          <a:solidFill>
                            <a:schemeClr val="bg2"/>
                          </a:solidFill>
                          <a:latin typeface="楷体_GB2312" pitchFamily="49" charset="-122"/>
                        </a:rPr>
                      </a:br>
                      <a:r>
                        <a:rPr lang="zh-CN" altLang="en-US" sz="1200" b="1" dirty="0">
                          <a:solidFill>
                            <a:schemeClr val="bg2"/>
                          </a:solidFill>
                          <a:latin typeface="楷体_GB2312" pitchFamily="49" charset="-122"/>
                        </a:rPr>
                        <a:t>（元）</a:t>
                      </a:r>
                      <a:endParaRPr lang="zh-CN" altLang="en-US" sz="2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000" b="1" dirty="0">
                          <a:solidFill>
                            <a:schemeClr val="bg2"/>
                          </a:solidFill>
                          <a:latin typeface="楷体_GB2312" pitchFamily="49" charset="-122"/>
                        </a:rPr>
                        <a:t>备  注</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r>
              <a:tr h="282575">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1</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设计变更</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1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en-US" altLang="zh-CN" sz="1200" b="1" dirty="0">
                          <a:solidFill>
                            <a:schemeClr val="bg2"/>
                          </a:solidFill>
                          <a:latin typeface="楷体_GB2312" pitchFamily="49" charset="-122"/>
                        </a:rPr>
                        <a:t>1</a:t>
                      </a:r>
                      <a:r>
                        <a:rPr lang="zh-CN" altLang="en-US" sz="1200" b="1" dirty="0">
                          <a:solidFill>
                            <a:schemeClr val="bg2"/>
                          </a:solidFill>
                          <a:latin typeface="楷体_GB2312" pitchFamily="49" charset="-122"/>
                        </a:rPr>
                        <a:t>、如本月没有发生变更签证则在</a:t>
                      </a:r>
                      <a:r>
                        <a:rPr lang="zh-CN" altLang="en-US" sz="1200" b="1" dirty="0">
                          <a:solidFill>
                            <a:schemeClr val="bg2"/>
                          </a:solidFill>
                          <a:latin typeface="Times New Roman" panose="02020603050405020304" pitchFamily="18" charset="0"/>
                        </a:rPr>
                        <a:t>“</a:t>
                      </a:r>
                      <a:r>
                        <a:rPr lang="zh-CN" altLang="en-US" sz="1200" b="1" dirty="0">
                          <a:solidFill>
                            <a:schemeClr val="bg2"/>
                          </a:solidFill>
                          <a:latin typeface="楷体_GB2312" pitchFamily="49" charset="-122"/>
                        </a:rPr>
                        <a:t>内容</a:t>
                      </a:r>
                      <a:r>
                        <a:rPr lang="zh-CN" altLang="en-US" sz="1200" b="1" dirty="0">
                          <a:solidFill>
                            <a:schemeClr val="bg2"/>
                          </a:solidFill>
                          <a:latin typeface="Times New Roman" panose="02020603050405020304" pitchFamily="18" charset="0"/>
                        </a:rPr>
                        <a:t>”</a:t>
                      </a:r>
                      <a:r>
                        <a:rPr lang="zh-CN" altLang="en-US" sz="1200" b="1" dirty="0">
                          <a:solidFill>
                            <a:schemeClr val="bg2"/>
                          </a:solidFill>
                          <a:latin typeface="楷体_GB2312" pitchFamily="49" charset="-122"/>
                        </a:rPr>
                        <a:t>栏填写</a:t>
                      </a:r>
                      <a:r>
                        <a:rPr lang="zh-CN" altLang="en-US" sz="1200" b="1" dirty="0">
                          <a:solidFill>
                            <a:schemeClr val="bg2"/>
                          </a:solidFill>
                          <a:latin typeface="Times New Roman" panose="02020603050405020304" pitchFamily="18" charset="0"/>
                        </a:rPr>
                        <a:t>“</a:t>
                      </a:r>
                      <a:r>
                        <a:rPr lang="zh-CN" altLang="en-US" sz="1200" b="1" dirty="0">
                          <a:solidFill>
                            <a:schemeClr val="bg2"/>
                          </a:solidFill>
                          <a:latin typeface="楷体_GB2312" pitchFamily="49" charset="-122"/>
                        </a:rPr>
                        <a:t>无</a:t>
                      </a:r>
                      <a:r>
                        <a:rPr lang="zh-CN" altLang="en-US" sz="1200" b="1" dirty="0">
                          <a:solidFill>
                            <a:schemeClr val="bg2"/>
                          </a:solidFill>
                          <a:latin typeface="Times New Roman" panose="02020603050405020304" pitchFamily="18" charset="0"/>
                        </a:rPr>
                        <a:t>”</a:t>
                      </a:r>
                      <a:r>
                        <a:rPr lang="zh-CN" altLang="en-US" sz="1200" b="1" dirty="0">
                          <a:solidFill>
                            <a:schemeClr val="bg2"/>
                          </a:solidFill>
                          <a:latin typeface="楷体_GB2312" pitchFamily="49" charset="-122"/>
                        </a:rPr>
                        <a:t>；</a:t>
                      </a:r>
                      <a:endParaRPr lang="zh-CN" altLang="en-US" sz="1200" b="1" dirty="0">
                        <a:solidFill>
                          <a:schemeClr val="bg2"/>
                        </a:solidFill>
                        <a:latin typeface="楷体_GB2312" pitchFamily="49" charset="-122"/>
                      </a:endParaRPr>
                    </a:p>
                    <a:p>
                      <a:pPr marL="342900" lvl="0" indent="-342900" eaLnBrk="1" fontAlgn="ctr" hangingPunct="1">
                        <a:buNone/>
                      </a:pPr>
                      <a:r>
                        <a:rPr lang="en-US" altLang="zh-CN" sz="1200" b="1" dirty="0">
                          <a:solidFill>
                            <a:schemeClr val="bg2"/>
                          </a:solidFill>
                          <a:latin typeface="楷体_GB2312" pitchFamily="49" charset="-122"/>
                        </a:rPr>
                        <a:t>2</a:t>
                      </a:r>
                      <a:r>
                        <a:rPr lang="zh-CN" altLang="en-US" sz="1200" b="1" dirty="0">
                          <a:solidFill>
                            <a:schemeClr val="bg2"/>
                          </a:solidFill>
                          <a:latin typeface="楷体_GB2312" pitchFamily="49" charset="-122"/>
                        </a:rPr>
                        <a:t>、请在该表格的右下方加盖公司公章。</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81305">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2</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设计变更</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3</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设计变更</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2575">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4</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设计变更</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5</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设计变更</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设计变更小计</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1</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现场签证</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2</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现场签证</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3</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现场签证</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4</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现场签证</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2575">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200" dirty="0">
                          <a:solidFill>
                            <a:schemeClr val="bg2"/>
                          </a:solidFill>
                          <a:latin typeface="楷体_GB2312" pitchFamily="49" charset="-122"/>
                        </a:rPr>
                        <a:t>5</a:t>
                      </a:r>
                      <a:endParaRPr lang="en-US" altLang="zh-CN"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现场签证</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281940">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现场签证小计</a:t>
                      </a:r>
                      <a:endParaRPr lang="zh-CN" altLang="en-US" sz="12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b" hangingPunct="1">
                        <a:buNone/>
                      </a:pPr>
                      <a:r>
                        <a:rPr lang="zh-CN" altLang="en-US" sz="1200" dirty="0">
                          <a:solidFill>
                            <a:schemeClr val="bg2"/>
                          </a:solidFill>
                          <a:latin typeface="楷体_GB2312" pitchFamily="49" charset="-122"/>
                        </a:rPr>
                        <a:t>　</a:t>
                      </a:r>
                      <a:endParaRPr lang="zh-CN" altLang="en-US" sz="1200" dirty="0">
                        <a:solidFill>
                          <a:schemeClr val="bg2"/>
                        </a:solidFill>
                        <a:latin typeface="楷体_GB2312" pitchFamily="49" charset="-122"/>
                      </a:endParaRPr>
                    </a:p>
                  </a:txBody>
                  <a:tcPr anchor="b"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304165">
                <a:tc gridSpan="7">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200" b="1" dirty="0">
                          <a:solidFill>
                            <a:schemeClr val="bg2"/>
                          </a:solidFill>
                          <a:latin typeface="楷体_GB2312" pitchFamily="49" charset="-122"/>
                        </a:rPr>
                        <a:t>我司承诺上述填写内容已经包含本月发生的全部设计变更及现场签证，如有遗漏在合同结算时不再要求补偿。</a:t>
                      </a:r>
                      <a:endParaRPr lang="zh-CN" altLang="en-US" sz="2000" dirty="0">
                        <a:solidFill>
                          <a:schemeClr val="bg2"/>
                        </a:solidFill>
                        <a:latin typeface="楷体_GB2312" pitchFamily="49" charset="-122"/>
                      </a:endParaRPr>
                    </a:p>
                  </a:txBody>
                  <a:tcPr anchor="ctr" anchorCtr="0">
                    <a:lnL>
                      <a:noFill/>
                    </a:lnL>
                    <a:lnR>
                      <a:noFill/>
                    </a:lnR>
                    <a:lnT w="12700" cap="flat" cmpd="sng">
                      <a:solidFill>
                        <a:srgbClr val="000000"/>
                      </a:solidFill>
                      <a:prstDash val="solid"/>
                      <a:headEnd type="none" w="med" len="med"/>
                      <a:tailEnd type="none" w="med" len="med"/>
                    </a:lnT>
                    <a:lnB>
                      <a:noFill/>
                    </a:lnB>
                    <a:lnTlToBr>
                      <a:noFill/>
                    </a:lnTlToBr>
                    <a:lnBlToTr>
                      <a:noFill/>
                    </a:lnBlToTr>
                    <a:noFill/>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r>
              <a:tr h="59563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dirty="0">
                        <a:solidFill>
                          <a:schemeClr val="bg2"/>
                        </a:solidFill>
                        <a:latin typeface="楷体_GB2312" pitchFamily="49" charset="-122"/>
                      </a:endParaRPr>
                    </a:p>
                  </a:txBody>
                  <a:tcPr anchor="b" anchorCtr="0">
                    <a:lnL>
                      <a:noFill/>
                    </a:lnL>
                    <a:lnR>
                      <a:noFill/>
                    </a:lnR>
                    <a:lnT>
                      <a:noFill/>
                    </a:lnT>
                    <a:lnB>
                      <a:noFill/>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dirty="0">
                        <a:solidFill>
                          <a:schemeClr val="bg2"/>
                        </a:solidFill>
                        <a:latin typeface="楷体_GB2312" pitchFamily="49" charset="-122"/>
                      </a:endParaRPr>
                    </a:p>
                  </a:txBody>
                  <a:tcPr anchor="b" anchorCtr="0">
                    <a:lnL>
                      <a:noFill/>
                    </a:lnL>
                    <a:lnR>
                      <a:noFill/>
                    </a:lnR>
                    <a:lnT>
                      <a:noFill/>
                    </a:lnT>
                    <a:lnB>
                      <a:noFill/>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dirty="0">
                        <a:solidFill>
                          <a:schemeClr val="bg2"/>
                        </a:solidFill>
                        <a:latin typeface="楷体_GB2312" pitchFamily="49" charset="-122"/>
                      </a:endParaRPr>
                    </a:p>
                  </a:txBody>
                  <a:tcPr anchor="b" anchorCtr="0">
                    <a:lnL>
                      <a:noFill/>
                    </a:lnL>
                    <a:lnR>
                      <a:noFill/>
                    </a:lnR>
                    <a:lnT>
                      <a:noFill/>
                    </a:lnT>
                    <a:lnB>
                      <a:noFill/>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hangingPunct="1">
                        <a:spcBef>
                          <a:spcPct val="20000"/>
                        </a:spcBef>
                        <a:buNone/>
                      </a:pPr>
                      <a:endParaRPr lang="zh-CN" altLang="zh-CN" dirty="0">
                        <a:solidFill>
                          <a:schemeClr val="bg2"/>
                        </a:solidFill>
                        <a:latin typeface="楷体_GB2312" pitchFamily="49" charset="-122"/>
                      </a:endParaRPr>
                    </a:p>
                  </a:txBody>
                  <a:tcPr anchor="b" anchorCtr="0">
                    <a:lnL>
                      <a:noFill/>
                    </a:lnL>
                    <a:lnR>
                      <a:noFill/>
                    </a:lnR>
                    <a:lnT>
                      <a:noFill/>
                    </a:lnT>
                    <a:lnB>
                      <a:noFill/>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200" dirty="0">
                          <a:solidFill>
                            <a:schemeClr val="bg2"/>
                          </a:solidFill>
                          <a:latin typeface="楷体_GB2312" pitchFamily="49" charset="-122"/>
                        </a:rPr>
                        <a:t>施工方名称（盖章）</a:t>
                      </a:r>
                      <a:endParaRPr lang="zh-CN" altLang="en-US" sz="2000" dirty="0">
                        <a:solidFill>
                          <a:schemeClr val="bg2"/>
                        </a:solidFill>
                        <a:latin typeface="楷体_GB2312" pitchFamily="49" charset="-122"/>
                      </a:endParaRPr>
                    </a:p>
                  </a:txBody>
                  <a:tcPr anchor="ctr" anchorCtr="0">
                    <a:lnL>
                      <a:noFill/>
                    </a:lnL>
                    <a:lnR>
                      <a:noFill/>
                    </a:lnR>
                    <a:lnT>
                      <a:noFill/>
                    </a:lnT>
                    <a:lnB>
                      <a:noFill/>
                    </a:lnB>
                    <a:lnTlToBr>
                      <a:noFill/>
                    </a:lnTlToBr>
                    <a:lnBlToTr>
                      <a:noFill/>
                    </a:lnBlToTr>
                    <a:noFill/>
                  </a:tcPr>
                </a:tc>
                <a:tc hMerge="1">
                  <a:tcPr/>
                </a:tc>
                <a:tc hMerge="1">
                  <a:tcPr/>
                </a:tc>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3315" name="Text Box 2"/>
          <p:cNvSpPr txBox="1"/>
          <p:nvPr/>
        </p:nvSpPr>
        <p:spPr>
          <a:xfrm>
            <a:off x="0" y="260668"/>
            <a:ext cx="4572000" cy="481012"/>
          </a:xfrm>
          <a:prstGeom prst="rect">
            <a:avLst/>
          </a:prstGeom>
          <a:solidFill>
            <a:srgbClr val="CC0000"/>
          </a:solidFill>
          <a:ln w="9525">
            <a:noFill/>
          </a:ln>
        </p:spPr>
        <p:txBody>
          <a:bodyPr>
            <a:spAutoFit/>
          </a:bodyPr>
          <a:p>
            <a:pPr marL="457200" indent="-457200" eaLnBrk="0" hangingPunct="0">
              <a:spcBef>
                <a:spcPct val="20000"/>
              </a:spcBef>
            </a:pPr>
            <a:r>
              <a:rPr lang="zh-CN" altLang="en-US" sz="3600" dirty="0">
                <a:latin typeface="Times New Roman" panose="02020603050405020304" pitchFamily="18" charset="0"/>
              </a:rPr>
              <a:t>清单的实施过程</a:t>
            </a:r>
            <a:endParaRPr lang="zh-CN" altLang="en-US" dirty="0">
              <a:latin typeface="Times New Roman" panose="02020603050405020304" pitchFamily="18" charset="0"/>
            </a:endParaRPr>
          </a:p>
        </p:txBody>
      </p:sp>
      <p:sp>
        <p:nvSpPr>
          <p:cNvPr id="13316" name="Rectangle 21"/>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
        <p:nvSpPr>
          <p:cNvPr id="13317" name="Rectangle 23"/>
          <p:cNvSpPr/>
          <p:nvPr/>
        </p:nvSpPr>
        <p:spPr>
          <a:xfrm>
            <a:off x="467043" y="1269683"/>
            <a:ext cx="8153400" cy="4751387"/>
          </a:xfrm>
          <a:prstGeom prst="rect">
            <a:avLst/>
          </a:prstGeom>
          <a:noFill/>
          <a:ln w="9525">
            <a:noFill/>
          </a:ln>
        </p:spPr>
        <p:txBody>
          <a:bodyPr/>
          <a:p>
            <a:pPr>
              <a:lnSpc>
                <a:spcPct val="150000"/>
              </a:lnSpc>
              <a:spcBef>
                <a:spcPts val="0"/>
              </a:spcBef>
            </a:pPr>
            <a:r>
              <a:rPr lang="en-US" altLang="zh-CN" sz="2400" b="1" dirty="0">
                <a:latin typeface="微软雅黑" panose="020B0503020204020204" charset="-122"/>
                <a:ea typeface="微软雅黑" panose="020B0503020204020204" charset="-122"/>
                <a:cs typeface="微软雅黑" panose="020B0503020204020204" charset="-122"/>
              </a:rPr>
              <a:t>5  </a:t>
            </a:r>
            <a:r>
              <a:rPr lang="zh-CN" altLang="en-US" sz="2400" b="1" dirty="0">
                <a:latin typeface="微软雅黑" panose="020B0503020204020204" charset="-122"/>
                <a:ea typeface="微软雅黑" panose="020B0503020204020204" charset="-122"/>
                <a:cs typeface="微软雅黑" panose="020B0503020204020204" charset="-122"/>
              </a:rPr>
              <a:t>过程管理</a:t>
            </a: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800" b="1" dirty="0">
                <a:latin typeface="微软雅黑" panose="020B0503020204020204" charset="-122"/>
                <a:ea typeface="微软雅黑" panose="020B0503020204020204" charset="-122"/>
                <a:cs typeface="微软雅黑" panose="020B0503020204020204" charset="-122"/>
              </a:rPr>
              <a:t>    </a:t>
            </a:r>
            <a:r>
              <a:rPr lang="en-US" altLang="zh-CN" sz="2800" b="1"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图纸</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变更签证管理形式。未履行严格的合同工程施工指令体系管理，且常常后补变更签证。</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latin typeface="微软雅黑" panose="020B0503020204020204" charset="-122"/>
                <a:ea typeface="微软雅黑" panose="020B0503020204020204" charset="-122"/>
                <a:cs typeface="微软雅黑" panose="020B0503020204020204" charset="-122"/>
              </a:rPr>
              <a:t>       更未履行重大设计变更建议决策前需进行的建造成本变化估算，从而无法形成预控管理。没有规律性的财务报告制度和文件，从而使项目经理无法在短期内作出建议变更准批与否的有效决策。</a:t>
            </a:r>
            <a:endParaRPr lang="zh-CN" altLang="en-US" sz="28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b="1" dirty="0">
                <a:solidFill>
                  <a:schemeClr val="tx2"/>
                </a:solidFill>
                <a:latin typeface="微软雅黑" panose="020B0503020204020204" charset="-122"/>
                <a:ea typeface="微软雅黑" panose="020B0503020204020204" charset="-122"/>
                <a:cs typeface="微软雅黑" panose="020B0503020204020204" charset="-122"/>
              </a:rPr>
              <a:t>        </a:t>
            </a:r>
            <a:endParaRPr lang="zh-CN" altLang="en-US" sz="2000" b="1" dirty="0">
              <a:solidFill>
                <a:schemeClr val="tx2"/>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0" y="0"/>
            <a:ext cx="9192260" cy="6878955"/>
          </a:xfrm>
          <a:prstGeom prst="rect">
            <a:avLst/>
          </a:prstGeom>
        </p:spPr>
      </p:pic>
      <p:graphicFrame>
        <p:nvGraphicFramePr>
          <p:cNvPr id="6652137" name="Group 233"/>
          <p:cNvGraphicFramePr>
            <a:graphicFrameLocks noGrp="1"/>
          </p:cNvGraphicFramePr>
          <p:nvPr>
            <p:ph idx="1"/>
            <p:custDataLst>
              <p:tags r:id="rId2"/>
            </p:custDataLst>
          </p:nvPr>
        </p:nvGraphicFramePr>
        <p:xfrm>
          <a:off x="685800" y="466090"/>
          <a:ext cx="7772400" cy="6161088"/>
        </p:xfrm>
        <a:graphic>
          <a:graphicData uri="http://schemas.openxmlformats.org/drawingml/2006/table">
            <a:tbl>
              <a:tblPr/>
              <a:tblGrid>
                <a:gridCol w="852488"/>
                <a:gridCol w="1020762"/>
                <a:gridCol w="1174750"/>
                <a:gridCol w="703263"/>
                <a:gridCol w="703262"/>
                <a:gridCol w="703263"/>
                <a:gridCol w="892175"/>
                <a:gridCol w="862012"/>
                <a:gridCol w="860425"/>
              </a:tblGrid>
              <a:tr h="350838">
                <a:tc gridSpan="9">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2000" b="1" i="0" u="sng"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2000" b="1" i="0" u="none" strike="noStrike" cap="none" normalizeH="0" baseline="0" smtClean="0">
                          <a:ln>
                            <a:noFill/>
                          </a:ln>
                          <a:solidFill>
                            <a:schemeClr val="bg2"/>
                          </a:solidFill>
                          <a:effectLst/>
                          <a:latin typeface="楷体_GB2312" pitchFamily="49" charset="-122"/>
                          <a:ea typeface="楷体_GB2312" pitchFamily="49" charset="-122"/>
                        </a:rPr>
                        <a:t>项目 </a:t>
                      </a:r>
                      <a:r>
                        <a:rPr kumimoji="1" lang="zh-CN" altLang="en-US" sz="2000" b="1" i="0" u="sng"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2000" b="1" i="0" u="none" strike="noStrike" cap="none" normalizeH="0" baseline="0" smtClean="0">
                          <a:ln>
                            <a:noFill/>
                          </a:ln>
                          <a:solidFill>
                            <a:schemeClr val="bg2"/>
                          </a:solidFill>
                          <a:effectLst/>
                          <a:latin typeface="楷体_GB2312" pitchFamily="49" charset="-122"/>
                          <a:ea typeface="楷体_GB2312" pitchFamily="49" charset="-122"/>
                        </a:rPr>
                        <a:t>年</a:t>
                      </a:r>
                      <a:r>
                        <a:rPr kumimoji="1" lang="zh-CN" altLang="en-US" sz="2000" b="1" i="0" u="sng"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2000" b="1" i="0" u="none" strike="noStrike" cap="none" normalizeH="0" baseline="0" smtClean="0">
                          <a:ln>
                            <a:noFill/>
                          </a:ln>
                          <a:solidFill>
                            <a:schemeClr val="bg2"/>
                          </a:solidFill>
                          <a:effectLst/>
                          <a:latin typeface="楷体_GB2312" pitchFamily="49" charset="-122"/>
                          <a:ea typeface="楷体_GB2312" pitchFamily="49" charset="-122"/>
                        </a:rPr>
                        <a:t>月变更签证月报</a:t>
                      </a:r>
                      <a:endParaRPr kumimoji="1" lang="zh-CN" altLang="en-US" sz="20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cap="flat">
                      <a:noFill/>
                    </a:lnL>
                    <a:lnR cap="flat">
                      <a:noFill/>
                    </a:lnR>
                    <a:lnT cap="flat">
                      <a:noFill/>
                    </a:lnT>
                    <a:lnB>
                      <a:noFill/>
                    </a:lnB>
                    <a:lnTlToBr>
                      <a:noFill/>
                    </a:lnTlToBr>
                    <a:lnBlToTr>
                      <a:noFill/>
                    </a:lnBlToTr>
                    <a:noFill/>
                  </a:tcPr>
                </a:tc>
                <a:tc hMerge="1">
                  <a:tcPr/>
                </a:tc>
                <a:tc hMerge="1">
                  <a:tcPr/>
                </a:tc>
                <a:tc hMerge="1">
                  <a:tcPr/>
                </a:tc>
                <a:tc hMerge="1">
                  <a:tcPr/>
                </a:tc>
                <a:tc hMerge="1">
                  <a:tcPr/>
                </a:tc>
                <a:tc hMerge="1">
                  <a:tcPr/>
                </a:tc>
                <a:tc hMerge="1">
                  <a:tcPr/>
                </a:tc>
                <a:tc hMerge="1">
                  <a:tcPr/>
                </a:tc>
              </a:tr>
              <a:tr h="257175">
                <a:tc gridSpan="3">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一、本月审核完成变更签证情况</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247650">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变更签证号</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变更签证内容</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报价</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终审价</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审减额</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审减率</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原因分析</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zh-CN" altLang="en-US" sz="1000" b="1" i="0" u="none" strike="noStrike" cap="none" normalizeH="0" baseline="0" smtClean="0">
                          <a:ln>
                            <a:noFill/>
                          </a:ln>
                          <a:solidFill>
                            <a:schemeClr val="bg2"/>
                          </a:solidFill>
                          <a:effectLst/>
                          <a:latin typeface="楷体_GB2312" pitchFamily="49" charset="-122"/>
                          <a:ea typeface="楷体_GB2312" pitchFamily="49" charset="-122"/>
                        </a:rPr>
                        <a:t>无效成本</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一期</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3</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4</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5</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二期</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3</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4</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5</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20">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跨期</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3</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4</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20">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5</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0.00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#DIV/0!</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19810" name="Text Box 4"/>
          <p:cNvSpPr txBox="1"/>
          <p:nvPr/>
        </p:nvSpPr>
        <p:spPr>
          <a:xfrm>
            <a:off x="539750" y="996950"/>
            <a:ext cx="7920038" cy="366713"/>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52933" name="Group 5"/>
          <p:cNvGraphicFramePr>
            <a:graphicFrameLocks noGrp="1"/>
          </p:cNvGraphicFramePr>
          <p:nvPr/>
        </p:nvGraphicFramePr>
        <p:xfrm>
          <a:off x="468630" y="741680"/>
          <a:ext cx="6913245" cy="6085205"/>
        </p:xfrm>
        <a:graphic>
          <a:graphicData uri="http://schemas.openxmlformats.org/drawingml/2006/table">
            <a:tbl>
              <a:tblPr/>
              <a:tblGrid>
                <a:gridCol w="6913245"/>
              </a:tblGrid>
              <a:tr h="6085205">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二、本月变更签证分析（以下各项均需举例说明）</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rPr>
                        <a:t>1</a:t>
                      </a: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rPr>
                        <a:t>、变更签证经验教训总结（尤其是无效成本）</a:t>
                      </a: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rPr>
                        <a:t>2</a:t>
                      </a: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rPr>
                        <a:t>、针对已发生的变更签证，提出预警，防止后期重复发生</a:t>
                      </a: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rPr>
                        <a:t>3</a:t>
                      </a: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rPr>
                        <a:t>、合理化建议</a:t>
                      </a: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rPr>
                        <a:t>4</a:t>
                      </a: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rPr>
                        <a:t>、施工单位报价存在的问题（高估冒算等情况）</a:t>
                      </a: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编写人：</a:t>
                      </a:r>
                      <a:endPar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zh-CN" altLang="en-US" sz="12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endParaRPr>
                    </a:p>
                    <a:p>
                      <a:pPr marL="342900" marR="0" lvl="0" indent="-342900" algn="l" defTabSz="914400" rtl="0" eaLnBrk="1" fontAlgn="ctr" latinLnBrk="0" hangingPunct="1">
                        <a:lnSpc>
                          <a:spcPct val="100000"/>
                        </a:lnSpc>
                        <a:spcBef>
                          <a:spcPct val="0"/>
                        </a:spcBef>
                        <a:spcAft>
                          <a:spcPct val="0"/>
                        </a:spcAft>
                        <a:buClrTx/>
                        <a:buSzTx/>
                        <a:buFontTx/>
                        <a:buNone/>
                      </a:pPr>
                      <a:endParaRPr kumimoji="1" lang="en-US"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20835" name="Rectangle 3"/>
          <p:cNvSpPr>
            <a:spLocks noGrp="1"/>
          </p:cNvSpPr>
          <p:nvPr>
            <p:ph idx="1"/>
          </p:nvPr>
        </p:nvSpPr>
        <p:spPr>
          <a:xfrm>
            <a:off x="457200" y="1269048"/>
            <a:ext cx="8229600" cy="5543550"/>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5  </a:t>
            </a:r>
            <a:r>
              <a:rPr lang="zh-CN" altLang="en-US" sz="2400" dirty="0">
                <a:cs typeface="微软雅黑" panose="020B0503020204020204" charset="-122"/>
              </a:rPr>
              <a:t>工程费用索赔</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 </a:t>
            </a:r>
            <a:r>
              <a:rPr lang="zh-CN" altLang="en-US" sz="2000" b="0" dirty="0">
                <a:cs typeface="微软雅黑" panose="020B0503020204020204" charset="-122"/>
              </a:rPr>
              <a:t>咨询项目组应按工程造价咨询合同的约定进行费用索赔事宜的处理。</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 </a:t>
            </a:r>
            <a:r>
              <a:rPr lang="zh-CN" altLang="en-US" sz="2000" b="0" dirty="0">
                <a:cs typeface="微软雅黑" panose="020B0503020204020204" charset="-122"/>
              </a:rPr>
              <a:t>咨询项目组在审核索赔费用时应首先验证当事人提供的索赔资料，验证内容应包括：</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）索赔的理由及索赔事件发生时的有关证据。</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）索赔的程序及其时效。</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）索赔的依据。</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3)</a:t>
            </a:r>
            <a:r>
              <a:rPr lang="en-US" altLang="zh-CN" sz="2000" b="0" dirty="0">
                <a:cs typeface="微软雅黑" panose="020B0503020204020204" charset="-122"/>
              </a:rPr>
              <a:t> </a:t>
            </a:r>
            <a:r>
              <a:rPr lang="zh-CN" altLang="en-US" sz="2000" b="0" dirty="0">
                <a:cs typeface="微软雅黑" panose="020B0503020204020204" charset="-122"/>
              </a:rPr>
              <a:t>咨询项目组收到索赔报告后，应在规定的时间内对索赔费用进行审核，或要求承包人进一步补充索赔理由和证据。</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4)</a:t>
            </a:r>
            <a:r>
              <a:rPr lang="en-US" altLang="zh-CN" sz="2000" b="0" dirty="0">
                <a:cs typeface="微软雅黑" panose="020B0503020204020204" charset="-122"/>
              </a:rPr>
              <a:t> </a:t>
            </a:r>
            <a:r>
              <a:rPr lang="zh-CN" altLang="en-US" sz="2000" b="0" dirty="0">
                <a:cs typeface="微软雅黑" panose="020B0503020204020204" charset="-122"/>
              </a:rPr>
              <a:t>咨询项目组在处理费用索赔时，应按合同及其组成文件的解释顺序进行，并作出书面审核意见</a:t>
            </a:r>
            <a:endParaRPr lang="zh-CN" altLang="en-US" sz="2000" b="0" dirty="0">
              <a:cs typeface="微软雅黑" panose="020B0503020204020204" charset="-122"/>
            </a:endParaRPr>
          </a:p>
        </p:txBody>
      </p:sp>
      <p:sp>
        <p:nvSpPr>
          <p:cNvPr id="120836" name="Text Box 5"/>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22883" name="Rectangle 3"/>
          <p:cNvSpPr>
            <a:spLocks noGrp="1"/>
          </p:cNvSpPr>
          <p:nvPr>
            <p:ph idx="1"/>
          </p:nvPr>
        </p:nvSpPr>
        <p:spPr>
          <a:xfrm>
            <a:off x="467995" y="1268095"/>
            <a:ext cx="8216265" cy="5400675"/>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6  </a:t>
            </a:r>
            <a:r>
              <a:rPr lang="zh-CN" altLang="en-US" sz="2400" dirty="0">
                <a:cs typeface="微软雅黑" panose="020B0503020204020204" charset="-122"/>
              </a:rPr>
              <a:t>施工阶段的造价监控要点</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1) </a:t>
            </a:r>
            <a:r>
              <a:rPr lang="zh-CN" altLang="en-US" sz="2000" b="0" dirty="0">
                <a:cs typeface="微软雅黑" panose="020B0503020204020204" charset="-122"/>
              </a:rPr>
              <a:t>核对标书预算，提出重点控制子项和控制方案。</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2) </a:t>
            </a:r>
            <a:r>
              <a:rPr lang="zh-CN" altLang="en-US" sz="2000" b="0" dirty="0">
                <a:cs typeface="微软雅黑" panose="020B0503020204020204" charset="-122"/>
              </a:rPr>
              <a:t>做好咨询日记，对重点控制子项和重点隐蔽项目进行抽查和摄像（必要时附照片）。</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重点子项包括：</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）预算书、设计图纸与实际不符合或不明确的分部分项工程；</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）采用新材料、新构造、新工艺、新技术的分部分项工程；</a:t>
            </a:r>
            <a:endParaRPr lang="zh-CN" altLang="en-US" sz="2000" b="0" dirty="0">
              <a:cs typeface="微软雅黑" panose="020B0503020204020204" charset="-122"/>
            </a:endParaRPr>
          </a:p>
        </p:txBody>
      </p:sp>
      <p:sp>
        <p:nvSpPr>
          <p:cNvPr id="122884" name="Text Box 5"/>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23907" name="Rectangle 3"/>
          <p:cNvSpPr>
            <a:spLocks noGrp="1"/>
          </p:cNvSpPr>
          <p:nvPr>
            <p:ph idx="1"/>
          </p:nvPr>
        </p:nvSpPr>
        <p:spPr>
          <a:xfrm>
            <a:off x="183515" y="1269365"/>
            <a:ext cx="8089900" cy="4970145"/>
          </a:xfrm>
        </p:spPr>
        <p:txBody>
          <a:bodyPr vert="horz" wrap="square" lIns="91440" tIns="45720" rIns="91440" bIns="45720" anchor="t" anchorCtr="0"/>
          <a:p>
            <a:pPr indent="0" eaLnBrk="1" latinLnBrk="0" hangingPunct="1">
              <a:lnSpc>
                <a:spcPct val="150000"/>
              </a:lnSpc>
              <a:spcBef>
                <a:spcPts val="0"/>
              </a:spcBef>
              <a:buNone/>
            </a:pPr>
            <a:r>
              <a:rPr lang="zh-CN" altLang="en-US" sz="2000" b="0" dirty="0">
                <a:cs typeface="微软雅黑" panose="020B0503020204020204" charset="-122"/>
              </a:rPr>
              <a:t>（</a:t>
            </a:r>
            <a:r>
              <a:rPr lang="en-US" altLang="zh-CN" sz="2000" b="0" dirty="0">
                <a:cs typeface="微软雅黑" panose="020B0503020204020204" charset="-122"/>
              </a:rPr>
              <a:t>3</a:t>
            </a:r>
            <a:r>
              <a:rPr lang="zh-CN" altLang="en-US" sz="2000" b="0" dirty="0">
                <a:cs typeface="微软雅黑" panose="020B0503020204020204" charset="-122"/>
              </a:rPr>
              <a:t>）地基、基础、梁、柱、板等重要隐蔽工程处；</a:t>
            </a:r>
            <a:endParaRPr lang="zh-CN" altLang="en-US" sz="2000" b="0" dirty="0">
              <a:cs typeface="微软雅黑" panose="020B0503020204020204" charset="-122"/>
            </a:endParaRPr>
          </a:p>
          <a:p>
            <a:pPr indent="0" eaLnBrk="1" latinLnBrk="0" hangingPunct="1">
              <a:lnSpc>
                <a:spcPct val="150000"/>
              </a:lnSpc>
              <a:spcBef>
                <a:spcPts val="0"/>
              </a:spcBef>
              <a:buNone/>
            </a:pPr>
            <a:r>
              <a:rPr lang="zh-CN" altLang="en-US" sz="2000" b="0" dirty="0">
                <a:cs typeface="微软雅黑" panose="020B0503020204020204" charset="-122"/>
              </a:rPr>
              <a:t>（</a:t>
            </a:r>
            <a:r>
              <a:rPr lang="en-US" altLang="zh-CN" sz="2000" b="0" dirty="0">
                <a:cs typeface="微软雅黑" panose="020B0503020204020204" charset="-122"/>
              </a:rPr>
              <a:t>4</a:t>
            </a:r>
            <a:r>
              <a:rPr lang="zh-CN" altLang="en-US" sz="2000" b="0" dirty="0">
                <a:cs typeface="微软雅黑" panose="020B0503020204020204" charset="-122"/>
              </a:rPr>
              <a:t>）采用的重要技术措施，包括安全措施和文明施工措施，赶工措施和其它重要措施；</a:t>
            </a:r>
            <a:endParaRPr lang="zh-CN" altLang="en-US" sz="2000" b="0" dirty="0">
              <a:cs typeface="微软雅黑" panose="020B0503020204020204" charset="-122"/>
            </a:endParaRPr>
          </a:p>
          <a:p>
            <a:pPr indent="0" eaLnBrk="1" latinLnBrk="0" hangingPunct="1">
              <a:lnSpc>
                <a:spcPct val="150000"/>
              </a:lnSpc>
              <a:spcBef>
                <a:spcPts val="0"/>
              </a:spcBef>
              <a:buNone/>
            </a:pPr>
            <a:r>
              <a:rPr lang="zh-CN" altLang="en-US" sz="2000" b="0" dirty="0">
                <a:cs typeface="微软雅黑" panose="020B0503020204020204" charset="-122"/>
              </a:rPr>
              <a:t>（</a:t>
            </a:r>
            <a:r>
              <a:rPr lang="en-US" altLang="zh-CN" sz="2000" b="0" dirty="0">
                <a:cs typeface="微软雅黑" panose="020B0503020204020204" charset="-122"/>
              </a:rPr>
              <a:t>5</a:t>
            </a:r>
            <a:r>
              <a:rPr lang="zh-CN" altLang="en-US" sz="2000" b="0" dirty="0">
                <a:cs typeface="微软雅黑" panose="020B0503020204020204" charset="-122"/>
              </a:rPr>
              <a:t>）重要的机械设备、运输、装载和起重设备；</a:t>
            </a:r>
            <a:endParaRPr lang="zh-CN" altLang="en-US" sz="2000" b="0" dirty="0">
              <a:cs typeface="微软雅黑" panose="020B0503020204020204" charset="-122"/>
            </a:endParaRPr>
          </a:p>
          <a:p>
            <a:pPr indent="0" eaLnBrk="1" latinLnBrk="0" hangingPunct="1">
              <a:lnSpc>
                <a:spcPct val="150000"/>
              </a:lnSpc>
              <a:spcBef>
                <a:spcPts val="0"/>
              </a:spcBef>
              <a:buNone/>
            </a:pPr>
            <a:r>
              <a:rPr lang="zh-CN" altLang="en-US" sz="2000" b="0" dirty="0">
                <a:cs typeface="微软雅黑" panose="020B0503020204020204" charset="-122"/>
              </a:rPr>
              <a:t>（</a:t>
            </a:r>
            <a:r>
              <a:rPr lang="en-US" altLang="zh-CN" sz="2000" b="0" dirty="0">
                <a:cs typeface="微软雅黑" panose="020B0503020204020204" charset="-122"/>
              </a:rPr>
              <a:t>6</a:t>
            </a:r>
            <a:r>
              <a:rPr lang="zh-CN" altLang="en-US" sz="2000" b="0" dirty="0">
                <a:cs typeface="微软雅黑" panose="020B0503020204020204" charset="-122"/>
              </a:rPr>
              <a:t>）月头和月尾的代表性进度标志；</a:t>
            </a:r>
            <a:endParaRPr lang="zh-CN" altLang="en-US" sz="2000" b="0" dirty="0">
              <a:cs typeface="微软雅黑" panose="020B0503020204020204" charset="-122"/>
            </a:endParaRPr>
          </a:p>
          <a:p>
            <a:pPr indent="0" eaLnBrk="1" latinLnBrk="0" hangingPunct="1">
              <a:lnSpc>
                <a:spcPct val="150000"/>
              </a:lnSpc>
              <a:spcBef>
                <a:spcPts val="0"/>
              </a:spcBef>
              <a:buNone/>
            </a:pPr>
            <a:r>
              <a:rPr lang="zh-CN" altLang="en-US" sz="2000" b="0" dirty="0">
                <a:cs typeface="微软雅黑" panose="020B0503020204020204" charset="-122"/>
              </a:rPr>
              <a:t>（</a:t>
            </a:r>
            <a:r>
              <a:rPr lang="en-US" altLang="zh-CN" sz="2000" b="0" dirty="0">
                <a:cs typeface="微软雅黑" panose="020B0503020204020204" charset="-122"/>
              </a:rPr>
              <a:t>7</a:t>
            </a:r>
            <a:r>
              <a:rPr lang="zh-CN" altLang="en-US" sz="2000" b="0" dirty="0">
                <a:cs typeface="微软雅黑" panose="020B0503020204020204" charset="-122"/>
              </a:rPr>
              <a:t>）大宗材料和特殊材料的进场验收、包装、保管状况。</a:t>
            </a:r>
            <a:endParaRPr lang="zh-CN" altLang="en-US" sz="2000" b="0" dirty="0">
              <a:cs typeface="微软雅黑" panose="020B0503020204020204" charset="-122"/>
            </a:endParaRPr>
          </a:p>
        </p:txBody>
      </p:sp>
      <p:sp>
        <p:nvSpPr>
          <p:cNvPr id="123908" name="Text Box 5"/>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24931" name="Rectangle 3"/>
          <p:cNvSpPr>
            <a:spLocks noGrp="1"/>
          </p:cNvSpPr>
          <p:nvPr>
            <p:ph idx="1"/>
          </p:nvPr>
        </p:nvSpPr>
        <p:spPr>
          <a:xfrm>
            <a:off x="181610" y="1268095"/>
            <a:ext cx="8478520" cy="5471795"/>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3) </a:t>
            </a:r>
            <a:r>
              <a:rPr lang="zh-CN" altLang="en-US" sz="2000" b="0" dirty="0">
                <a:cs typeface="微软雅黑" panose="020B0503020204020204" charset="-122"/>
              </a:rPr>
              <a:t>审核施工单位已完工程月报，按时报送业主。</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4) </a:t>
            </a:r>
            <a:r>
              <a:rPr lang="zh-CN" altLang="en-US" sz="2000" b="0" dirty="0">
                <a:cs typeface="微软雅黑" panose="020B0503020204020204" charset="-122"/>
              </a:rPr>
              <a:t>编制咨询月报</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咨询月报内容：</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）本月施工进度情况，与投标书进度的差异及原因分析。</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）本月完成工程量和投资额情况，与计划工程量差异及原因分析。</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）图纸变更情况汇总。</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4</a:t>
            </a:r>
            <a:r>
              <a:rPr lang="zh-CN" altLang="en-US" sz="2000" b="0" dirty="0">
                <a:cs typeface="微软雅黑" panose="020B0503020204020204" charset="-122"/>
              </a:rPr>
              <a:t>）本月其它重大事项。</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5</a:t>
            </a:r>
            <a:r>
              <a:rPr lang="zh-CN" altLang="en-US" sz="2000" b="0" dirty="0">
                <a:cs typeface="微软雅黑" panose="020B0503020204020204" charset="-122"/>
              </a:rPr>
              <a:t>）价值工程，即合理化建议。</a:t>
            </a:r>
            <a:endParaRPr lang="zh-CN" altLang="en-US" sz="2000" b="0" dirty="0">
              <a:cs typeface="微软雅黑" panose="020B0503020204020204" charset="-122"/>
            </a:endParaRPr>
          </a:p>
          <a:p>
            <a:pPr eaLnBrk="1" hangingPunct="1">
              <a:lnSpc>
                <a:spcPct val="90000"/>
              </a:lnSpc>
            </a:pPr>
            <a:endParaRPr lang="en-US" altLang="zh-CN" sz="2000" b="0" dirty="0">
              <a:cs typeface="微软雅黑" panose="020B0503020204020204" charset="-122"/>
            </a:endParaRPr>
          </a:p>
        </p:txBody>
      </p:sp>
      <p:sp>
        <p:nvSpPr>
          <p:cNvPr id="124932" name="Text Box 5"/>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25955" name="Rectangle 3"/>
          <p:cNvSpPr>
            <a:spLocks noGrp="1"/>
          </p:cNvSpPr>
          <p:nvPr>
            <p:ph idx="1"/>
          </p:nvPr>
        </p:nvSpPr>
        <p:spPr>
          <a:xfrm>
            <a:off x="457200" y="1268095"/>
            <a:ext cx="8229600" cy="4592955"/>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7  </a:t>
            </a:r>
            <a:r>
              <a:rPr lang="zh-CN" altLang="en-US" sz="2400" dirty="0">
                <a:cs typeface="微软雅黑" panose="020B0503020204020204" charset="-122"/>
              </a:rPr>
              <a:t>材料与设备的询价</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 </a:t>
            </a:r>
            <a:r>
              <a:rPr lang="zh-CN" altLang="en-US" sz="2000" b="0" dirty="0">
                <a:cs typeface="微软雅黑" panose="020B0503020204020204" charset="-122"/>
              </a:rPr>
              <a:t>咨询项目组对材料和设备的询价结果应填表，供委托人决策参考。</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 </a:t>
            </a:r>
            <a:r>
              <a:rPr lang="zh-CN" altLang="en-US" sz="2000" b="0" dirty="0">
                <a:cs typeface="微软雅黑" panose="020B0503020204020204" charset="-122"/>
              </a:rPr>
              <a:t>咨询项目组询价应有充分依据，尽可能与所用材料的规格、质量、要求、数量匹配符合。确保所询价格能满足工程材料和设备的采购需要，特殊材料、重要材料和设备的询价结果应提供有效依据。</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3)大宗材料询价应有三家以上。</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4)价格的最后确定应以合同发包人的书面签证为准。</a:t>
            </a:r>
            <a:endParaRPr lang="zh-CN" altLang="en-US" sz="2000" b="0" dirty="0">
              <a:cs typeface="微软雅黑" panose="020B0503020204020204" charset="-122"/>
            </a:endParaRPr>
          </a:p>
        </p:txBody>
      </p:sp>
      <p:sp>
        <p:nvSpPr>
          <p:cNvPr id="125956"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28002" name="Rectangle 4"/>
          <p:cNvSpPr/>
          <p:nvPr/>
        </p:nvSpPr>
        <p:spPr>
          <a:xfrm>
            <a:off x="611188" y="343377"/>
            <a:ext cx="6842125" cy="6277610"/>
          </a:xfrm>
          <a:prstGeom prst="rect">
            <a:avLst/>
          </a:prstGeom>
          <a:noFill/>
          <a:ln w="9525">
            <a:noFill/>
          </a:ln>
        </p:spPr>
        <p:txBody>
          <a:bodyPr anchor="ctr" anchorCtr="0">
            <a:spAutoFit/>
          </a:bodyPr>
          <a:p>
            <a:pPr indent="1155700" algn="ctr"/>
            <a:r>
              <a:rPr lang="en-US" altLang="zh-CN" sz="2000" dirty="0">
                <a:solidFill>
                  <a:schemeClr val="bg2"/>
                </a:solidFill>
                <a:latin typeface="Arial" panose="020B0604020202020204" pitchFamily="34" charset="0"/>
                <a:ea typeface="宋体" panose="02010600030101010101" pitchFamily="2" charset="-122"/>
              </a:rPr>
              <a:t>                               </a:t>
            </a:r>
            <a:r>
              <a:rPr lang="zh-CN" altLang="en-US" sz="2000" dirty="0">
                <a:solidFill>
                  <a:schemeClr val="bg2"/>
                </a:solidFill>
                <a:latin typeface="楷体_GB2312" pitchFamily="49" charset="-122"/>
              </a:rPr>
              <a:t>项  目</a:t>
            </a:r>
            <a:endParaRPr lang="zh-CN" altLang="en-US" sz="2000" dirty="0">
              <a:solidFill>
                <a:schemeClr val="bg2"/>
              </a:solidFill>
              <a:latin typeface="楷体_GB2312" pitchFamily="49" charset="-122"/>
            </a:endParaRPr>
          </a:p>
          <a:p>
            <a:pPr indent="1155700" algn="ctr"/>
            <a:endParaRPr lang="zh-CN" altLang="en-US" sz="2000" dirty="0">
              <a:solidFill>
                <a:schemeClr val="bg2"/>
              </a:solidFill>
              <a:latin typeface="楷体_GB2312" pitchFamily="49" charset="-122"/>
            </a:endParaRPr>
          </a:p>
          <a:p>
            <a:pPr indent="1155700" algn="ctr"/>
            <a:r>
              <a:rPr lang="zh-CN" altLang="en-US" sz="2800" b="1" dirty="0">
                <a:solidFill>
                  <a:schemeClr val="bg2"/>
                </a:solidFill>
                <a:latin typeface="楷体_GB2312" pitchFamily="49" charset="-122"/>
              </a:rPr>
              <a:t>工 程 造 价 控 制 月 报</a:t>
            </a:r>
            <a:endParaRPr lang="zh-CN" altLang="en-US" sz="2800" b="1" dirty="0">
              <a:solidFill>
                <a:schemeClr val="bg2"/>
              </a:solidFill>
              <a:latin typeface="楷体_GB2312" pitchFamily="49" charset="-122"/>
            </a:endParaRPr>
          </a:p>
          <a:p>
            <a:pPr indent="1155700" algn="ctr"/>
            <a:endParaRPr lang="zh-CN" altLang="en-US" sz="2800" b="1" dirty="0">
              <a:solidFill>
                <a:schemeClr val="bg2"/>
              </a:solidFill>
              <a:latin typeface="楷体_GB2312" pitchFamily="49" charset="-122"/>
            </a:endParaRPr>
          </a:p>
          <a:p>
            <a:pPr indent="1155700" algn="ctr"/>
            <a:endParaRPr lang="zh-CN" altLang="en-US" sz="1800" b="1"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r>
              <a:rPr lang="zh-CN" altLang="en-US" sz="1800" b="1" dirty="0">
                <a:solidFill>
                  <a:schemeClr val="bg2"/>
                </a:solidFill>
                <a:latin typeface="楷体_GB2312" pitchFamily="49" charset="-122"/>
              </a:rPr>
              <a:t>第</a:t>
            </a:r>
            <a:r>
              <a:rPr lang="zh-CN" altLang="en-US" sz="1800" u="sng" dirty="0">
                <a:solidFill>
                  <a:schemeClr val="bg2"/>
                </a:solidFill>
                <a:latin typeface="楷体_GB2312" pitchFamily="49" charset="-122"/>
              </a:rPr>
              <a:t>         </a:t>
            </a:r>
            <a:r>
              <a:rPr lang="zh-CN" altLang="en-US" sz="1800" b="1" dirty="0">
                <a:solidFill>
                  <a:schemeClr val="bg2"/>
                </a:solidFill>
                <a:latin typeface="楷体_GB2312" pitchFamily="49" charset="-122"/>
              </a:rPr>
              <a:t>期</a:t>
            </a:r>
            <a:endParaRPr lang="zh-CN" altLang="en-US" sz="1800" dirty="0">
              <a:solidFill>
                <a:schemeClr val="bg2"/>
              </a:solidFill>
              <a:latin typeface="楷体_GB2312" pitchFamily="49" charset="-122"/>
            </a:endParaRPr>
          </a:p>
          <a:p>
            <a:pPr indent="1155700" algn="ctr"/>
            <a:r>
              <a:rPr lang="en-US" altLang="zh-CN" sz="1800" u="sng" dirty="0">
                <a:solidFill>
                  <a:schemeClr val="bg2"/>
                </a:solidFill>
                <a:latin typeface="楷体_GB2312" pitchFamily="49" charset="-122"/>
              </a:rPr>
              <a:t>     </a:t>
            </a:r>
            <a:r>
              <a:rPr lang="en-US" altLang="zh-CN" sz="1800" dirty="0">
                <a:solidFill>
                  <a:schemeClr val="bg2"/>
                </a:solidFill>
                <a:latin typeface="楷体_GB2312" pitchFamily="49" charset="-122"/>
              </a:rPr>
              <a:t> </a:t>
            </a:r>
            <a:r>
              <a:rPr lang="zh-CN" altLang="en-US" sz="1800" dirty="0">
                <a:solidFill>
                  <a:schemeClr val="bg2"/>
                </a:solidFill>
                <a:latin typeface="楷体_GB2312" pitchFamily="49" charset="-122"/>
              </a:rPr>
              <a:t>年</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月</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日 至 </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年</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月</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日</a:t>
            </a:r>
            <a:endParaRPr lang="zh-CN" altLang="en-US" sz="1800"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r>
              <a:rPr lang="zh-CN" altLang="en-US" sz="1800" b="1" dirty="0">
                <a:solidFill>
                  <a:schemeClr val="bg2"/>
                </a:solidFill>
                <a:latin typeface="楷体_GB2312" pitchFamily="49" charset="-122"/>
              </a:rPr>
              <a:t>内 容 提 要 ：</a:t>
            </a:r>
            <a:endParaRPr lang="zh-CN" altLang="en-US" sz="1800" dirty="0">
              <a:solidFill>
                <a:schemeClr val="bg2"/>
              </a:solidFill>
              <a:latin typeface="楷体_GB2312" pitchFamily="49" charset="-122"/>
            </a:endParaRPr>
          </a:p>
          <a:p>
            <a:pPr indent="1155700" algn="ctr"/>
            <a:r>
              <a:rPr lang="zh-CN" altLang="en-US" sz="1800" dirty="0">
                <a:solidFill>
                  <a:schemeClr val="bg2"/>
                </a:solidFill>
                <a:latin typeface="楷体_GB2312" pitchFamily="49" charset="-122"/>
              </a:rPr>
              <a:t>本月项目进展情况</a:t>
            </a:r>
            <a:endParaRPr lang="zh-CN" altLang="en-US" sz="1800" dirty="0">
              <a:solidFill>
                <a:schemeClr val="bg2"/>
              </a:solidFill>
              <a:latin typeface="楷体_GB2312" pitchFamily="49" charset="-122"/>
            </a:endParaRPr>
          </a:p>
          <a:p>
            <a:pPr indent="1155700" algn="ctr"/>
            <a:r>
              <a:rPr lang="zh-CN" altLang="en-US" sz="1800" dirty="0">
                <a:solidFill>
                  <a:schemeClr val="bg2"/>
                </a:solidFill>
                <a:latin typeface="楷体_GB2312" pitchFamily="49" charset="-122"/>
              </a:rPr>
              <a:t>本月造价控制情况</a:t>
            </a:r>
            <a:endParaRPr lang="zh-CN" altLang="en-US" sz="1800" dirty="0">
              <a:solidFill>
                <a:schemeClr val="bg2"/>
              </a:solidFill>
              <a:latin typeface="楷体_GB2312" pitchFamily="49" charset="-122"/>
            </a:endParaRPr>
          </a:p>
          <a:p>
            <a:pPr indent="1155700" algn="ctr"/>
            <a:r>
              <a:rPr lang="zh-CN" altLang="en-US" sz="1800" dirty="0">
                <a:solidFill>
                  <a:schemeClr val="bg2"/>
                </a:solidFill>
                <a:latin typeface="楷体_GB2312" pitchFamily="49" charset="-122"/>
              </a:rPr>
              <a:t>本月造价控制评价</a:t>
            </a:r>
            <a:endParaRPr lang="zh-CN" altLang="en-US" sz="1800"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endParaRPr lang="zh-CN" altLang="en-US" sz="1800" dirty="0">
              <a:solidFill>
                <a:schemeClr val="bg2"/>
              </a:solidFill>
              <a:latin typeface="楷体_GB2312" pitchFamily="49" charset="-122"/>
            </a:endParaRPr>
          </a:p>
          <a:p>
            <a:pPr indent="1155700" algn="ctr"/>
            <a:r>
              <a:rPr lang="zh-CN" altLang="en-US" sz="1800" dirty="0">
                <a:solidFill>
                  <a:schemeClr val="bg2"/>
                </a:solidFill>
                <a:latin typeface="楷体_GB2312" pitchFamily="49" charset="-122"/>
              </a:rPr>
              <a:t>编制单位（章）：</a:t>
            </a:r>
            <a:r>
              <a:rPr lang="zh-CN" altLang="en-US" sz="1800" u="sng" dirty="0">
                <a:solidFill>
                  <a:schemeClr val="bg2"/>
                </a:solidFill>
                <a:latin typeface="楷体_GB2312" pitchFamily="49" charset="-122"/>
              </a:rPr>
              <a:t>                  </a:t>
            </a:r>
            <a:endParaRPr lang="zh-CN" altLang="en-US" sz="1800" dirty="0">
              <a:solidFill>
                <a:schemeClr val="bg2"/>
              </a:solidFill>
              <a:latin typeface="楷体_GB2312" pitchFamily="49" charset="-122"/>
            </a:endParaRPr>
          </a:p>
          <a:p>
            <a:pPr indent="1155700" algn="ctr"/>
            <a:r>
              <a:rPr lang="zh-CN" altLang="en-US" sz="1800" dirty="0">
                <a:solidFill>
                  <a:schemeClr val="bg2"/>
                </a:solidFill>
                <a:latin typeface="楷体_GB2312" pitchFamily="49" charset="-122"/>
              </a:rPr>
              <a:t>项目负责人：</a:t>
            </a:r>
            <a:r>
              <a:rPr lang="zh-CN" altLang="en-US" sz="1800" u="sng" dirty="0">
                <a:solidFill>
                  <a:schemeClr val="bg2"/>
                </a:solidFill>
                <a:latin typeface="楷体_GB2312" pitchFamily="49" charset="-122"/>
              </a:rPr>
              <a:t>                     </a:t>
            </a:r>
            <a:endParaRPr lang="zh-CN" altLang="en-US" sz="1800" dirty="0">
              <a:solidFill>
                <a:schemeClr val="bg2"/>
              </a:solidFill>
              <a:latin typeface="楷体_GB2312" pitchFamily="49" charset="-122"/>
            </a:endParaRPr>
          </a:p>
          <a:p>
            <a:pPr indent="1155700" algn="ctr"/>
            <a:r>
              <a:rPr lang="zh-CN" altLang="en-US" sz="1800" dirty="0">
                <a:solidFill>
                  <a:schemeClr val="bg2"/>
                </a:solidFill>
                <a:latin typeface="楷体_GB2312" pitchFamily="49" charset="-122"/>
              </a:rPr>
              <a:t>日   期：</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年</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月</a:t>
            </a:r>
            <a:r>
              <a:rPr lang="zh-CN" altLang="en-US" sz="1800" u="sng" dirty="0">
                <a:solidFill>
                  <a:schemeClr val="bg2"/>
                </a:solidFill>
                <a:latin typeface="楷体_GB2312" pitchFamily="49" charset="-122"/>
              </a:rPr>
              <a:t>     </a:t>
            </a:r>
            <a:r>
              <a:rPr lang="zh-CN" altLang="en-US" sz="1800" dirty="0">
                <a:solidFill>
                  <a:schemeClr val="bg2"/>
                </a:solidFill>
                <a:latin typeface="楷体_GB2312" pitchFamily="49" charset="-122"/>
              </a:rPr>
              <a:t>日</a:t>
            </a:r>
            <a:endParaRPr lang="zh-CN" altLang="en-US" sz="1800" dirty="0">
              <a:solidFill>
                <a:schemeClr val="bg2"/>
              </a:solidFill>
              <a:latin typeface="楷体_GB2312" pitchFamily="49" charset="-122"/>
            </a:endParaRPr>
          </a:p>
        </p:txBody>
      </p:sp>
      <p:sp>
        <p:nvSpPr>
          <p:cNvPr id="128003" name="Line 5"/>
          <p:cNvSpPr/>
          <p:nvPr/>
        </p:nvSpPr>
        <p:spPr>
          <a:xfrm>
            <a:off x="3348038" y="476250"/>
            <a:ext cx="1944687" cy="0"/>
          </a:xfrm>
          <a:prstGeom prst="line">
            <a:avLst/>
          </a:prstGeom>
          <a:ln w="9525" cap="flat" cmpd="sng">
            <a:solidFill>
              <a:schemeClr val="tx1"/>
            </a:solidFill>
            <a:prstDash val="solid"/>
            <a:headEnd type="none" w="med" len="med"/>
            <a:tailEnd type="none" w="med" len="med"/>
          </a:ln>
        </p:spPr>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56019" name="Group 19"/>
          <p:cNvGraphicFramePr>
            <a:graphicFrameLocks noGrp="1"/>
          </p:cNvGraphicFramePr>
          <p:nvPr>
            <p:custDataLst>
              <p:tags r:id="rId2"/>
            </p:custDataLst>
          </p:nvPr>
        </p:nvGraphicFramePr>
        <p:xfrm>
          <a:off x="541020" y="772795"/>
          <a:ext cx="7947025" cy="5941695"/>
        </p:xfrm>
        <a:graphic>
          <a:graphicData uri="http://schemas.openxmlformats.org/drawingml/2006/table">
            <a:tbl>
              <a:tblPr/>
              <a:tblGrid>
                <a:gridCol w="7947025"/>
              </a:tblGrid>
              <a:tr h="5941695">
                <a:tc>
                  <a:txBody>
                    <a:bodyPr/>
                    <a:lstStyle/>
                    <a:p>
                      <a:pPr marL="342900" marR="0" lvl="0" indent="-38100" algn="l" defTabSz="914400" rtl="0" eaLnBrk="1" fontAlgn="base" latinLnBrk="0" hangingPunct="1">
                        <a:lnSpc>
                          <a:spcPct val="100000"/>
                        </a:lnSpc>
                        <a:spcBef>
                          <a:spcPct val="0"/>
                        </a:spcBef>
                        <a:spcAft>
                          <a:spcPct val="0"/>
                        </a:spcAft>
                        <a:buClrTx/>
                        <a:buSzTx/>
                        <a:buFontTx/>
                        <a:buAutoNum type="ea1JpnKorPlain"/>
                        <a:tabLst>
                          <a:tab pos="304800" algn="l"/>
                        </a:tabLst>
                      </a:pPr>
                      <a:r>
                        <a:rPr kumimoji="1" lang="en-US" altLang="zh-CN"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 </a:t>
                      </a: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项目施工进展情况，与投标书进度的差异及原因分析：</a:t>
                      </a: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r>
                        <a:rPr kumimoji="1" lang="en-US" altLang="zh-CN"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 </a:t>
                      </a: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本月完成工程量及投资额情况，与计划工程量差异及原因分析：</a:t>
                      </a: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r>
                        <a:rPr kumimoji="1" lang="en-US" altLang="zh-CN"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 </a:t>
                      </a: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本月工程变更情况：</a:t>
                      </a: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r>
                        <a:rPr kumimoji="1" lang="en-US" altLang="zh-CN"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 </a:t>
                      </a: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本月其它重大事项：</a:t>
                      </a: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r>
                        <a:rPr kumimoji="1" lang="en-US" altLang="zh-CN"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 </a:t>
                      </a: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验工月报汇总单：</a:t>
                      </a: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r>
                        <a:rPr kumimoji="1" lang="en-US" altLang="zh-CN"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 </a:t>
                      </a: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合理化建议：</a:t>
                      </a:r>
                      <a:endPar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AutoNum type="ea1JpnKorPlain"/>
                        <a:tabLst>
                          <a:tab pos="304800" algn="l"/>
                        </a:tabLst>
                      </a:pPr>
                      <a:endParaRPr kumimoji="1" lang="en-US" altLang="zh-CN" sz="12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29032" name="Rectangle 10"/>
          <p:cNvSpPr/>
          <p:nvPr/>
        </p:nvSpPr>
        <p:spPr>
          <a:xfrm>
            <a:off x="2987675" y="287020"/>
            <a:ext cx="3311525" cy="457200"/>
          </a:xfrm>
          <a:prstGeom prst="rect">
            <a:avLst/>
          </a:prstGeom>
          <a:noFill/>
          <a:ln w="9525">
            <a:noFill/>
          </a:ln>
        </p:spPr>
        <p:txBody>
          <a:bodyPr anchor="ctr" anchorCtr="0">
            <a:spAutoFit/>
          </a:bodyPr>
          <a:p>
            <a:pPr algn="ctr"/>
            <a:r>
              <a:rPr lang="zh-CN" altLang="en-US" sz="2400" b="1" dirty="0">
                <a:solidFill>
                  <a:schemeClr val="bg2"/>
                </a:solidFill>
                <a:latin typeface="Arial" panose="020B0604020202020204" pitchFamily="34" charset="0"/>
              </a:rPr>
              <a:t>本月项目进展情况</a:t>
            </a:r>
            <a:endParaRPr lang="zh-CN" altLang="en-US" sz="2400" b="1" dirty="0">
              <a:solidFill>
                <a:schemeClr val="bg2"/>
              </a:solidFill>
              <a:latin typeface="Arial" panose="020B0604020202020204" pitchFamily="34" charset="0"/>
            </a:endParaRPr>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60134" name="Group 38"/>
          <p:cNvGraphicFramePr>
            <a:graphicFrameLocks noGrp="1"/>
          </p:cNvGraphicFramePr>
          <p:nvPr>
            <p:custDataLst>
              <p:tags r:id="rId2"/>
            </p:custDataLst>
          </p:nvPr>
        </p:nvGraphicFramePr>
        <p:xfrm>
          <a:off x="900430" y="692150"/>
          <a:ext cx="7848600" cy="5866765"/>
        </p:xfrm>
        <a:graphic>
          <a:graphicData uri="http://schemas.openxmlformats.org/drawingml/2006/table">
            <a:tbl>
              <a:tblPr/>
              <a:tblGrid>
                <a:gridCol w="1785620"/>
                <a:gridCol w="2303780"/>
                <a:gridCol w="1976120"/>
                <a:gridCol w="1783080"/>
              </a:tblGrid>
              <a:tr h="365760">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相关情况汇总</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r>
              <a:tr h="3048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审核招投标</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审核合同</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审核变更、签证</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审核工程结算</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跟踪控制意见单</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跟踪控制联系单</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工程造价审定单</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专题会议纪要</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份</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gridSpan="4">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r>
              <a:tr h="3977005">
                <a:tc gridSpan="4">
                  <a:txBody>
                    <a:bodyPr/>
                    <a:lstStyle/>
                    <a:p>
                      <a:pPr marL="342900" marR="0" lvl="0" indent="-38100" algn="l" defTabSz="914400" rtl="0" eaLnBrk="1" fontAlgn="base" latinLnBrk="0" hangingPunct="1">
                        <a:lnSpc>
                          <a:spcPct val="100000"/>
                        </a:lnSpc>
                        <a:spcBef>
                          <a:spcPct val="0"/>
                        </a:spcBef>
                        <a:spcAft>
                          <a:spcPct val="0"/>
                        </a:spcAft>
                        <a:buClrTx/>
                        <a:buSzTx/>
                        <a:buFontTx/>
                        <a:buNone/>
                        <a:tabLst>
                          <a:tab pos="304800" algn="l"/>
                        </a:tabLst>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七、审核变更签证情况：</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1" fontAlgn="base" latinLnBrk="0" hangingPunct="1">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八、审核施工单位付款申请情况：</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九、设备</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材料询价定价情况：</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8100" algn="l" defTabSz="914400" rtl="0" eaLnBrk="0" fontAlgn="base" latinLnBrk="0" hangingPunct="0">
                        <a:lnSpc>
                          <a:spcPct val="100000"/>
                        </a:lnSpc>
                        <a:spcBef>
                          <a:spcPct val="0"/>
                        </a:spcBef>
                        <a:spcAft>
                          <a:spcPct val="0"/>
                        </a:spcAft>
                        <a:buClrTx/>
                        <a:buSzTx/>
                        <a:buFontTx/>
                        <a:buNone/>
                        <a:tabLst>
                          <a:tab pos="304800" algn="l"/>
                        </a:tabLst>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十、合理化建议：</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r>
            </a:tbl>
          </a:graphicData>
        </a:graphic>
      </p:graphicFrame>
      <p:sp>
        <p:nvSpPr>
          <p:cNvPr id="130083" name="Rectangle 37"/>
          <p:cNvSpPr/>
          <p:nvPr/>
        </p:nvSpPr>
        <p:spPr>
          <a:xfrm>
            <a:off x="3265488" y="171450"/>
            <a:ext cx="2622550" cy="457200"/>
          </a:xfrm>
          <a:prstGeom prst="rect">
            <a:avLst/>
          </a:prstGeom>
          <a:noFill/>
          <a:ln w="9525">
            <a:noFill/>
          </a:ln>
        </p:spPr>
        <p:txBody>
          <a:bodyPr wrap="none" anchor="ctr" anchorCtr="0">
            <a:spAutoFit/>
          </a:bodyPr>
          <a:p>
            <a:pPr algn="ctr"/>
            <a:r>
              <a:rPr lang="zh-CN" altLang="en-US" sz="2400" b="1" dirty="0">
                <a:solidFill>
                  <a:schemeClr val="bg2"/>
                </a:solidFill>
                <a:latin typeface="Arial" panose="020B0604020202020204" pitchFamily="34" charset="0"/>
              </a:rPr>
              <a:t>本月造价控制情况</a:t>
            </a:r>
            <a:endParaRPr lang="zh-CN" altLang="en-US" sz="2400" b="1" dirty="0">
              <a:solidFill>
                <a:schemeClr val="bg2"/>
              </a:solidFill>
              <a:latin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339" name="Rectangle 3"/>
          <p:cNvSpPr/>
          <p:nvPr/>
        </p:nvSpPr>
        <p:spPr>
          <a:xfrm>
            <a:off x="0" y="188913"/>
            <a:ext cx="4859338" cy="649287"/>
          </a:xfrm>
          <a:prstGeom prst="rect">
            <a:avLst/>
          </a:prstGeom>
          <a:solidFill>
            <a:srgbClr val="CC0000"/>
          </a:solidFill>
          <a:ln w="9525">
            <a:noFill/>
          </a:ln>
        </p:spPr>
        <p:txBody>
          <a:bodyPr/>
          <a:p>
            <a:pPr>
              <a:spcBef>
                <a:spcPct val="20000"/>
              </a:spcBef>
            </a:pPr>
            <a:r>
              <a:rPr lang="en-US" altLang="zh-CN" dirty="0">
                <a:latin typeface="楷体_GB2312" pitchFamily="49" charset="-122"/>
              </a:rPr>
              <a:t>1   </a:t>
            </a:r>
            <a:r>
              <a:rPr lang="zh-CN" altLang="en-US" dirty="0">
                <a:latin typeface="楷体_GB2312" pitchFamily="49" charset="-122"/>
              </a:rPr>
              <a:t>总则</a:t>
            </a:r>
            <a:endParaRPr lang="zh-CN" altLang="en-US" sz="2400" dirty="0">
              <a:solidFill>
                <a:schemeClr val="accent2"/>
              </a:solidFill>
              <a:latin typeface="楷体_GB2312" pitchFamily="49" charset="-122"/>
            </a:endParaRPr>
          </a:p>
        </p:txBody>
      </p:sp>
      <p:sp>
        <p:nvSpPr>
          <p:cNvPr id="14340" name="Rectangle 4"/>
          <p:cNvSpPr/>
          <p:nvPr/>
        </p:nvSpPr>
        <p:spPr>
          <a:xfrm>
            <a:off x="0" y="188913"/>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
        <p:nvSpPr>
          <p:cNvPr id="14341" name="Rectangle 5"/>
          <p:cNvSpPr/>
          <p:nvPr/>
        </p:nvSpPr>
        <p:spPr>
          <a:xfrm>
            <a:off x="470535" y="1269683"/>
            <a:ext cx="8153400" cy="4754562"/>
          </a:xfrm>
          <a:prstGeom prst="rect">
            <a:avLst/>
          </a:prstGeom>
          <a:noFill/>
          <a:ln w="9525">
            <a:noFill/>
          </a:ln>
        </p:spPr>
        <p:txBody>
          <a:bodyPr/>
          <a:p>
            <a:pPr>
              <a:lnSpc>
                <a:spcPct val="150000"/>
              </a:lnSpc>
              <a:spcBef>
                <a:spcPts val="0"/>
              </a:spcBef>
            </a:pPr>
            <a:r>
              <a:rPr lang="en-US" altLang="zh-CN" sz="2400" b="1" dirty="0">
                <a:latin typeface="微软雅黑" panose="020B0503020204020204" charset="-122"/>
                <a:ea typeface="微软雅黑" panose="020B0503020204020204" charset="-122"/>
                <a:cs typeface="微软雅黑" panose="020B0503020204020204" charset="-122"/>
              </a:rPr>
              <a:t>6  </a:t>
            </a:r>
            <a:r>
              <a:rPr lang="zh-CN" altLang="en-US" sz="2400" b="1" dirty="0">
                <a:latin typeface="微软雅黑" panose="020B0503020204020204" charset="-122"/>
                <a:ea typeface="微软雅黑" panose="020B0503020204020204" charset="-122"/>
                <a:cs typeface="微软雅黑" panose="020B0503020204020204" charset="-122"/>
              </a:rPr>
              <a:t>结算管理  </a:t>
            </a: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600"/>
              </a:spcBef>
            </a:pPr>
            <a:r>
              <a:rPr lang="zh-CN" altLang="en-US" sz="2000" b="1"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结算进度落后于工程，决算人员常常脱离于项目施工，事后把关。</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600"/>
              </a:spcBef>
            </a:pPr>
            <a:r>
              <a:rPr lang="zh-CN" altLang="en-US" sz="2000" dirty="0">
                <a:latin typeface="微软雅黑" panose="020B0503020204020204" charset="-122"/>
                <a:ea typeface="微软雅黑" panose="020B0503020204020204" charset="-122"/>
                <a:cs typeface="微软雅黑" panose="020B0503020204020204" charset="-122"/>
              </a:rPr>
              <a:t>       惯性审查报价项目、工程量及套用单价合理性，但缺乏对报价项目工程变更有效性的分析。</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62148" name="Group 4"/>
          <p:cNvGraphicFramePr>
            <a:graphicFrameLocks noGrp="1"/>
          </p:cNvGraphicFramePr>
          <p:nvPr>
            <p:custDataLst>
              <p:tags r:id="rId2"/>
            </p:custDataLst>
          </p:nvPr>
        </p:nvGraphicFramePr>
        <p:xfrm>
          <a:off x="505460" y="1098233"/>
          <a:ext cx="8187690" cy="5300980"/>
        </p:xfrm>
        <a:graphic>
          <a:graphicData uri="http://schemas.openxmlformats.org/drawingml/2006/table">
            <a:tbl>
              <a:tblPr/>
              <a:tblGrid>
                <a:gridCol w="1757045"/>
                <a:gridCol w="1528762"/>
                <a:gridCol w="206375"/>
                <a:gridCol w="182563"/>
                <a:gridCol w="182562"/>
                <a:gridCol w="182563"/>
                <a:gridCol w="190500"/>
                <a:gridCol w="322262"/>
                <a:gridCol w="1181100"/>
                <a:gridCol w="1177925"/>
                <a:gridCol w="1276350"/>
              </a:tblGrid>
              <a:tr h="0">
                <a:tc gridSpan="5">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工程总投资额</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gridSpan="6">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万元</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0">
                <a:tc gridSpan="5">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累计完成金额（审核确定造价）</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gridSpan="6">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万元</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0">
                <a:tc gridSpan="3">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本月申报结算款</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342900" marR="0" lvl="0" indent="-342900" algn="r" defTabSz="914400" rtl="0" eaLnBrk="1" fontAlgn="base" latinLnBrk="0" hangingPunct="1">
                        <a:lnSpc>
                          <a:spcPct val="100000"/>
                        </a:lnSpc>
                        <a:spcBef>
                          <a:spcPct val="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本月审定进度款额</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万元</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0">
                <a:tc gridSpan="3">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本月批准付款</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342900" marR="0" lvl="0" indent="-342900" algn="r" defTabSz="914400" rtl="0" eaLnBrk="1" fontAlgn="base" latinLnBrk="0" hangingPunct="1">
                        <a:lnSpc>
                          <a:spcPct val="100000"/>
                        </a:lnSpc>
                        <a:spcBef>
                          <a:spcPct val="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累计批准付款</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万元</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0">
                <a:tc gridSpan="11">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c hMerge="1">
                  <a:tcPr/>
                </a:tc>
              </a:tr>
              <a:tr h="0">
                <a:tc gridSpan="11">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项目造价控制情况简析（文字或图表）</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c hMerge="1">
                  <a:tcPr/>
                </a:tc>
              </a:tr>
              <a:tr h="474663">
                <a:tc gridSpan="11">
                  <a:txBody>
                    <a:bodyPr/>
                    <a:lstStyle/>
                    <a:p>
                      <a:pPr marL="342900" marR="0" lvl="0" indent="-342900" algn="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单位：万元</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c hMerge="1">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本月申报</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审定数额</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应付款</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备注</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9725">
                <a:tc gridSpan="11">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c hMerge="1">
                  <a:tcPr/>
                </a:tc>
              </a:tr>
              <a:tr h="0">
                <a:tc gridSpan="11">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宋体" panose="02010600030101010101" pitchFamily="2" charset="-122"/>
                          <a:ea typeface="楷体_GB2312" pitchFamily="49" charset="-122"/>
                          <a:cs typeface="Times New Roman" panose="02020603050405020304" pitchFamily="18" charset="0"/>
                        </a:rPr>
                        <a:t>预计下月工程发生费用金额</a:t>
                      </a:r>
                      <a:endParaRPr kumimoji="1" lang="zh-CN" altLang="en-US" sz="1400" b="0" i="0" u="none" strike="noStrike" cap="none" normalizeH="0" baseline="0" smtClean="0">
                        <a:ln>
                          <a:noFill/>
                        </a:ln>
                        <a:solidFill>
                          <a:schemeClr val="bg2"/>
                        </a:solidFill>
                        <a:effectLst/>
                        <a:latin typeface="Times New Roman" panose="02020603050405020304" pitchFamily="18" charset="0"/>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c hMerge="1">
                  <a:tcPr/>
                </a:tc>
              </a:tr>
              <a:tr h="828675">
                <a:tc gridSpan="11">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c hMerge="1">
                  <a:tcPr/>
                </a:tc>
              </a:tr>
            </a:tbl>
          </a:graphicData>
        </a:graphic>
      </p:graphicFrame>
      <p:sp>
        <p:nvSpPr>
          <p:cNvPr id="131162" name="Rectangle 92"/>
          <p:cNvSpPr/>
          <p:nvPr/>
        </p:nvSpPr>
        <p:spPr>
          <a:xfrm>
            <a:off x="3573463" y="549910"/>
            <a:ext cx="2470150" cy="366713"/>
          </a:xfrm>
          <a:prstGeom prst="rect">
            <a:avLst/>
          </a:prstGeom>
          <a:noFill/>
          <a:ln w="9525">
            <a:noFill/>
          </a:ln>
        </p:spPr>
        <p:txBody>
          <a:bodyPr wrap="none" anchor="ctr" anchorCtr="0">
            <a:spAutoFit/>
          </a:bodyPr>
          <a:p>
            <a:pPr algn="ctr"/>
            <a:r>
              <a:rPr lang="zh-CN" altLang="en-US" sz="1800" b="1" dirty="0">
                <a:solidFill>
                  <a:schemeClr val="bg2"/>
                </a:solidFill>
                <a:latin typeface="Arial" panose="020B0604020202020204" pitchFamily="34" charset="0"/>
              </a:rPr>
              <a:t>本月造价控制情况评价</a:t>
            </a:r>
            <a:endParaRPr lang="zh-CN" altLang="en-US" sz="1800" b="1" dirty="0">
              <a:solidFill>
                <a:schemeClr val="bg2"/>
              </a:solidFill>
              <a:latin typeface="Arial" panose="020B0604020202020204" pitchFamily="34" charset="0"/>
            </a:endParaRPr>
          </a:p>
        </p:txBody>
      </p:sp>
      <p:sp>
        <p:nvSpPr>
          <p:cNvPr id="131163" name="WordArt 93"/>
          <p:cNvSpPr>
            <a:spLocks noTextEdit="1"/>
          </p:cNvSpPr>
          <p:nvPr/>
        </p:nvSpPr>
        <p:spPr>
          <a:xfrm>
            <a:off x="4140200" y="1458913"/>
            <a:ext cx="287338" cy="144462"/>
          </a:xfrm>
          <a:prstGeom prst="rect">
            <a:avLst/>
          </a:prstGeom>
        </p:spPr>
        <p:txBody>
          <a:bodyPr wrap="none" fromWordArt="1">
            <a:prstTxWarp prst="textPlain">
              <a:avLst>
                <a:gd name="adj" fmla="val 50000"/>
              </a:avLst>
            </a:prstTxWarp>
            <a:normAutofit fontScale="40000"/>
          </a:bodyPr>
          <a:p>
            <a:pPr algn="ctr"/>
            <a:r>
              <a:rPr lang="zh-CN" altLang="en-US" sz="800">
                <a:ln w="9525" cap="flat" cmpd="sng">
                  <a:solidFill>
                    <a:srgbClr val="000000"/>
                  </a:solidFill>
                  <a:prstDash val="solid"/>
                  <a:headEnd type="none" w="med" len="med"/>
                  <a:tailEnd type="none" w="med" len="med"/>
                </a:ln>
                <a:solidFill>
                  <a:srgbClr val="FFFFFF"/>
                </a:solidFill>
                <a:latin typeface="楷体_GB2312" charset="0"/>
                <a:ea typeface="楷体_GB2312" charset="0"/>
              </a:rPr>
              <a:t>万元</a:t>
            </a:r>
            <a:endParaRPr lang="zh-CN" altLang="en-US" sz="8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
        <p:nvSpPr>
          <p:cNvPr id="131164" name="WordArt 94"/>
          <p:cNvSpPr>
            <a:spLocks noTextEdit="1"/>
          </p:cNvSpPr>
          <p:nvPr/>
        </p:nvSpPr>
        <p:spPr>
          <a:xfrm>
            <a:off x="4140200" y="1747838"/>
            <a:ext cx="287338" cy="142875"/>
          </a:xfrm>
          <a:prstGeom prst="rect">
            <a:avLst/>
          </a:prstGeom>
        </p:spPr>
        <p:txBody>
          <a:bodyPr wrap="none" fromWordArt="1">
            <a:prstTxWarp prst="textPlain">
              <a:avLst>
                <a:gd name="adj" fmla="val 50000"/>
              </a:avLst>
            </a:prstTxWarp>
            <a:normAutofit fontScale="40000"/>
          </a:bodyPr>
          <a:p>
            <a:pPr algn="ctr"/>
            <a:r>
              <a:rPr lang="zh-CN" altLang="en-US" sz="800">
                <a:ln w="9525" cap="flat" cmpd="sng">
                  <a:solidFill>
                    <a:srgbClr val="000000"/>
                  </a:solidFill>
                  <a:prstDash val="solid"/>
                  <a:headEnd type="none" w="med" len="med"/>
                  <a:tailEnd type="none" w="med" len="med"/>
                </a:ln>
                <a:solidFill>
                  <a:srgbClr val="FFFFFF"/>
                </a:solidFill>
                <a:latin typeface="楷体_GB2312" charset="0"/>
                <a:ea typeface="楷体_GB2312" charset="0"/>
              </a:rPr>
              <a:t>万元</a:t>
            </a:r>
            <a:endParaRPr lang="zh-CN" altLang="en-US" sz="8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32098" name="Line 4"/>
          <p:cNvSpPr/>
          <p:nvPr/>
        </p:nvSpPr>
        <p:spPr>
          <a:xfrm>
            <a:off x="927100" y="-1100137"/>
            <a:ext cx="0" cy="0"/>
          </a:xfrm>
          <a:prstGeom prst="line">
            <a:avLst/>
          </a:prstGeom>
          <a:ln w="12700" cap="rnd" cmpd="sng">
            <a:solidFill>
              <a:srgbClr val="000000"/>
            </a:solidFill>
            <a:prstDash val="solid"/>
            <a:headEnd type="none" w="med" len="med"/>
            <a:tailEnd type="none" w="med" len="med"/>
          </a:ln>
        </p:spPr>
      </p:sp>
      <p:sp>
        <p:nvSpPr>
          <p:cNvPr id="132099" name="Line 5"/>
          <p:cNvSpPr/>
          <p:nvPr/>
        </p:nvSpPr>
        <p:spPr>
          <a:xfrm>
            <a:off x="927100" y="-811212"/>
            <a:ext cx="0" cy="0"/>
          </a:xfrm>
          <a:prstGeom prst="line">
            <a:avLst/>
          </a:prstGeom>
          <a:ln w="12700" cap="rnd" cmpd="sng">
            <a:solidFill>
              <a:srgbClr val="000000"/>
            </a:solidFill>
            <a:prstDash val="solid"/>
            <a:headEnd type="none" w="med" len="med"/>
            <a:tailEnd type="none" w="med" len="med"/>
          </a:ln>
        </p:spPr>
      </p:sp>
      <p:sp>
        <p:nvSpPr>
          <p:cNvPr id="132100" name="Line 6"/>
          <p:cNvSpPr/>
          <p:nvPr/>
        </p:nvSpPr>
        <p:spPr>
          <a:xfrm>
            <a:off x="1168400" y="-522287"/>
            <a:ext cx="0" cy="0"/>
          </a:xfrm>
          <a:prstGeom prst="line">
            <a:avLst/>
          </a:prstGeom>
          <a:ln w="12700" cap="rnd" cmpd="sng">
            <a:solidFill>
              <a:srgbClr val="000000"/>
            </a:solidFill>
            <a:prstDash val="solid"/>
            <a:headEnd type="none" w="med" len="med"/>
            <a:tailEnd type="none" w="med" len="med"/>
          </a:ln>
        </p:spPr>
      </p:sp>
      <p:sp>
        <p:nvSpPr>
          <p:cNvPr id="132101" name="Line 7"/>
          <p:cNvSpPr/>
          <p:nvPr/>
        </p:nvSpPr>
        <p:spPr>
          <a:xfrm>
            <a:off x="1168400" y="-233362"/>
            <a:ext cx="0" cy="0"/>
          </a:xfrm>
          <a:prstGeom prst="line">
            <a:avLst/>
          </a:prstGeom>
          <a:ln w="12700" cap="rnd" cmpd="sng">
            <a:solidFill>
              <a:srgbClr val="000000"/>
            </a:solidFill>
            <a:prstDash val="solid"/>
            <a:headEnd type="none" w="med" len="med"/>
            <a:tailEnd type="none" w="med" len="med"/>
          </a:ln>
        </p:spPr>
      </p:sp>
      <p:sp>
        <p:nvSpPr>
          <p:cNvPr id="132102" name="Line 8"/>
          <p:cNvSpPr/>
          <p:nvPr/>
        </p:nvSpPr>
        <p:spPr>
          <a:xfrm>
            <a:off x="927100" y="633413"/>
            <a:ext cx="0" cy="0"/>
          </a:xfrm>
          <a:prstGeom prst="line">
            <a:avLst/>
          </a:prstGeom>
          <a:ln w="12700" cap="rnd" cmpd="sng">
            <a:solidFill>
              <a:srgbClr val="000000"/>
            </a:solidFill>
            <a:prstDash val="solid"/>
            <a:headEnd type="none" w="med" len="med"/>
            <a:tailEnd type="none" w="med" len="med"/>
          </a:ln>
        </p:spPr>
      </p:sp>
      <p:sp>
        <p:nvSpPr>
          <p:cNvPr id="132103" name="Line 9"/>
          <p:cNvSpPr/>
          <p:nvPr/>
        </p:nvSpPr>
        <p:spPr>
          <a:xfrm>
            <a:off x="927100" y="922338"/>
            <a:ext cx="0" cy="0"/>
          </a:xfrm>
          <a:prstGeom prst="line">
            <a:avLst/>
          </a:prstGeom>
          <a:ln w="12700" cap="rnd" cmpd="sng">
            <a:solidFill>
              <a:srgbClr val="000000"/>
            </a:solidFill>
            <a:prstDash val="solid"/>
            <a:headEnd type="none" w="med" len="med"/>
            <a:tailEnd type="none" w="med" len="med"/>
          </a:ln>
        </p:spPr>
      </p:sp>
      <p:sp>
        <p:nvSpPr>
          <p:cNvPr id="132104" name="Line 10"/>
          <p:cNvSpPr/>
          <p:nvPr/>
        </p:nvSpPr>
        <p:spPr>
          <a:xfrm>
            <a:off x="1047750" y="922338"/>
            <a:ext cx="0" cy="0"/>
          </a:xfrm>
          <a:prstGeom prst="line">
            <a:avLst/>
          </a:prstGeom>
          <a:ln w="12700" cap="rnd" cmpd="sng">
            <a:solidFill>
              <a:srgbClr val="000000"/>
            </a:solidFill>
            <a:prstDash val="solid"/>
            <a:headEnd type="none" w="med" len="med"/>
            <a:tailEnd type="none" w="med" len="med"/>
          </a:ln>
        </p:spPr>
      </p:sp>
      <p:sp>
        <p:nvSpPr>
          <p:cNvPr id="132105" name="Line 11"/>
          <p:cNvSpPr/>
          <p:nvPr/>
        </p:nvSpPr>
        <p:spPr>
          <a:xfrm>
            <a:off x="1047750" y="1211263"/>
            <a:ext cx="0" cy="0"/>
          </a:xfrm>
          <a:prstGeom prst="line">
            <a:avLst/>
          </a:prstGeom>
          <a:ln w="12700" cap="rnd" cmpd="sng">
            <a:solidFill>
              <a:srgbClr val="000000"/>
            </a:solidFill>
            <a:prstDash val="solid"/>
            <a:headEnd type="none" w="med" len="med"/>
            <a:tailEnd type="none" w="med" len="med"/>
          </a:ln>
        </p:spPr>
      </p:sp>
      <p:sp>
        <p:nvSpPr>
          <p:cNvPr id="132106" name="Line 12"/>
          <p:cNvSpPr/>
          <p:nvPr/>
        </p:nvSpPr>
        <p:spPr>
          <a:xfrm>
            <a:off x="1168400" y="1211263"/>
            <a:ext cx="0" cy="0"/>
          </a:xfrm>
          <a:prstGeom prst="line">
            <a:avLst/>
          </a:prstGeom>
          <a:ln w="12700" cap="rnd" cmpd="sng">
            <a:solidFill>
              <a:srgbClr val="000000"/>
            </a:solidFill>
            <a:prstDash val="solid"/>
            <a:headEnd type="none" w="med" len="med"/>
            <a:tailEnd type="none" w="med" len="med"/>
          </a:ln>
        </p:spPr>
      </p:sp>
      <p:sp>
        <p:nvSpPr>
          <p:cNvPr id="132107" name="Line 13"/>
          <p:cNvSpPr/>
          <p:nvPr/>
        </p:nvSpPr>
        <p:spPr>
          <a:xfrm>
            <a:off x="1168400" y="1500188"/>
            <a:ext cx="0" cy="0"/>
          </a:xfrm>
          <a:prstGeom prst="line">
            <a:avLst/>
          </a:prstGeom>
          <a:ln w="12700" cap="rnd" cmpd="sng">
            <a:solidFill>
              <a:srgbClr val="000000"/>
            </a:solidFill>
            <a:prstDash val="solid"/>
            <a:headEnd type="none" w="med" len="med"/>
            <a:tailEnd type="none" w="med" len="med"/>
          </a:ln>
        </p:spPr>
      </p:sp>
      <p:sp>
        <p:nvSpPr>
          <p:cNvPr id="132108" name="Rectangle 14"/>
          <p:cNvSpPr/>
          <p:nvPr/>
        </p:nvSpPr>
        <p:spPr>
          <a:xfrm>
            <a:off x="395288" y="66993"/>
            <a:ext cx="8496300" cy="968375"/>
          </a:xfrm>
          <a:prstGeom prst="rect">
            <a:avLst/>
          </a:prstGeom>
          <a:noFill/>
          <a:ln w="9525">
            <a:noFill/>
          </a:ln>
        </p:spPr>
        <p:txBody>
          <a:bodyPr anchor="ctr" anchorCtr="0">
            <a:spAutoFit/>
          </a:bodyPr>
          <a:p>
            <a:pPr algn="ctr">
              <a:lnSpc>
                <a:spcPct val="150000"/>
              </a:lnSpc>
            </a:pPr>
            <a:r>
              <a:rPr lang="zh-CN" altLang="en-US" sz="2400" b="1" dirty="0">
                <a:solidFill>
                  <a:schemeClr val="bg2"/>
                </a:solidFill>
                <a:latin typeface="楷体_GB2312" pitchFamily="49" charset="-122"/>
                <a:cs typeface="Times New Roman" panose="02020603050405020304" pitchFamily="18" charset="0"/>
              </a:rPr>
              <a:t>（　　月）进度款核验表（第   期）</a:t>
            </a:r>
            <a:endParaRPr lang="zh-CN" altLang="en-US" sz="2400" dirty="0">
              <a:solidFill>
                <a:schemeClr val="bg2"/>
              </a:solidFill>
              <a:latin typeface="楷体_GB2312" pitchFamily="49" charset="-122"/>
              <a:cs typeface="Times New Roman" panose="02020603050405020304" pitchFamily="18" charset="0"/>
            </a:endParaRPr>
          </a:p>
          <a:p>
            <a:pPr eaLnBrk="0" hangingPunct="0">
              <a:lnSpc>
                <a:spcPct val="150000"/>
              </a:lnSpc>
            </a:pPr>
            <a:r>
              <a:rPr lang="zh-CN" altLang="en-US" sz="1400" dirty="0">
                <a:solidFill>
                  <a:schemeClr val="bg2"/>
                </a:solidFill>
                <a:latin typeface="楷体_GB2312" pitchFamily="49" charset="-122"/>
                <a:cs typeface="Times New Roman" panose="02020603050405020304" pitchFamily="18" charset="0"/>
              </a:rPr>
              <a:t>工程名称：                               　 单位：        万元        编号：     </a:t>
            </a:r>
            <a:endParaRPr lang="zh-CN" altLang="en-US" sz="1400" dirty="0">
              <a:solidFill>
                <a:schemeClr val="bg2"/>
              </a:solidFill>
              <a:latin typeface="楷体_GB2312" pitchFamily="49" charset="-122"/>
              <a:ea typeface="Times New Roman" panose="02020603050405020304" pitchFamily="18" charset="0"/>
            </a:endParaRPr>
          </a:p>
        </p:txBody>
      </p:sp>
      <p:sp>
        <p:nvSpPr>
          <p:cNvPr id="132109" name="Line 15"/>
          <p:cNvSpPr/>
          <p:nvPr/>
        </p:nvSpPr>
        <p:spPr>
          <a:xfrm>
            <a:off x="1439863" y="622300"/>
            <a:ext cx="0" cy="0"/>
          </a:xfrm>
          <a:prstGeom prst="line">
            <a:avLst/>
          </a:prstGeom>
          <a:ln w="12700" cap="rnd" cmpd="sng">
            <a:solidFill>
              <a:srgbClr val="000000"/>
            </a:solidFill>
            <a:prstDash val="solid"/>
            <a:headEnd type="none" w="med" len="med"/>
            <a:tailEnd type="none" w="med" len="med"/>
          </a:ln>
        </p:spPr>
      </p:sp>
      <p:sp>
        <p:nvSpPr>
          <p:cNvPr id="132110" name="Line 16"/>
          <p:cNvSpPr/>
          <p:nvPr/>
        </p:nvSpPr>
        <p:spPr>
          <a:xfrm>
            <a:off x="1439863" y="911225"/>
            <a:ext cx="0" cy="0"/>
          </a:xfrm>
          <a:prstGeom prst="line">
            <a:avLst/>
          </a:prstGeom>
          <a:ln w="12700" cap="rnd" cmpd="sng">
            <a:solidFill>
              <a:srgbClr val="000000"/>
            </a:solidFill>
            <a:prstDash val="solid"/>
            <a:headEnd type="none" w="med" len="med"/>
            <a:tailEnd type="none" w="med" len="med"/>
          </a:ln>
        </p:spPr>
      </p:sp>
      <p:sp>
        <p:nvSpPr>
          <p:cNvPr id="132111" name="Line 17"/>
          <p:cNvSpPr/>
          <p:nvPr/>
        </p:nvSpPr>
        <p:spPr>
          <a:xfrm>
            <a:off x="1439863" y="333375"/>
            <a:ext cx="0" cy="0"/>
          </a:xfrm>
          <a:prstGeom prst="line">
            <a:avLst/>
          </a:prstGeom>
          <a:ln w="12700" cap="rnd" cmpd="sng">
            <a:solidFill>
              <a:srgbClr val="000000"/>
            </a:solidFill>
            <a:prstDash val="solid"/>
            <a:headEnd type="none" w="med" len="med"/>
            <a:tailEnd type="none" w="med" len="med"/>
          </a:ln>
        </p:spPr>
      </p:sp>
      <p:sp>
        <p:nvSpPr>
          <p:cNvPr id="132112" name="Line 18"/>
          <p:cNvSpPr/>
          <p:nvPr/>
        </p:nvSpPr>
        <p:spPr>
          <a:xfrm>
            <a:off x="1439863" y="622300"/>
            <a:ext cx="0" cy="0"/>
          </a:xfrm>
          <a:prstGeom prst="line">
            <a:avLst/>
          </a:prstGeom>
          <a:ln w="12700" cap="rnd" cmpd="sng">
            <a:solidFill>
              <a:srgbClr val="000000"/>
            </a:solidFill>
            <a:prstDash val="solid"/>
            <a:headEnd type="none" w="med" len="med"/>
            <a:tailEnd type="none" w="med" len="med"/>
          </a:ln>
        </p:spPr>
      </p:sp>
      <p:sp>
        <p:nvSpPr>
          <p:cNvPr id="132113" name="Line 19"/>
          <p:cNvSpPr/>
          <p:nvPr/>
        </p:nvSpPr>
        <p:spPr>
          <a:xfrm>
            <a:off x="1439863" y="1200150"/>
            <a:ext cx="0" cy="0"/>
          </a:xfrm>
          <a:prstGeom prst="line">
            <a:avLst/>
          </a:prstGeom>
          <a:ln w="12700" cap="rnd" cmpd="sng">
            <a:solidFill>
              <a:srgbClr val="000000"/>
            </a:solidFill>
            <a:prstDash val="solid"/>
            <a:headEnd type="none" w="med" len="med"/>
            <a:tailEnd type="none" w="med" len="med"/>
          </a:ln>
        </p:spPr>
      </p:sp>
      <p:sp>
        <p:nvSpPr>
          <p:cNvPr id="132114" name="Line 20"/>
          <p:cNvSpPr/>
          <p:nvPr/>
        </p:nvSpPr>
        <p:spPr>
          <a:xfrm>
            <a:off x="1439863" y="1489075"/>
            <a:ext cx="0" cy="0"/>
          </a:xfrm>
          <a:prstGeom prst="line">
            <a:avLst/>
          </a:prstGeom>
          <a:ln w="12700" cap="rnd" cmpd="sng">
            <a:solidFill>
              <a:srgbClr val="000000"/>
            </a:solidFill>
            <a:prstDash val="solid"/>
            <a:headEnd type="none" w="med" len="med"/>
            <a:tailEnd type="none" w="med" len="med"/>
          </a:ln>
        </p:spPr>
      </p:sp>
      <p:sp>
        <p:nvSpPr>
          <p:cNvPr id="132115" name="Line 21"/>
          <p:cNvSpPr/>
          <p:nvPr/>
        </p:nvSpPr>
        <p:spPr>
          <a:xfrm>
            <a:off x="1074738" y="2066925"/>
            <a:ext cx="0" cy="0"/>
          </a:xfrm>
          <a:prstGeom prst="line">
            <a:avLst/>
          </a:prstGeom>
          <a:ln w="12700" cap="rnd" cmpd="sng">
            <a:solidFill>
              <a:srgbClr val="000000"/>
            </a:solidFill>
            <a:prstDash val="solid"/>
            <a:headEnd type="none" w="med" len="med"/>
            <a:tailEnd type="none" w="med" len="med"/>
          </a:ln>
        </p:spPr>
      </p:sp>
      <p:sp>
        <p:nvSpPr>
          <p:cNvPr id="132116" name="Line 22"/>
          <p:cNvSpPr/>
          <p:nvPr/>
        </p:nvSpPr>
        <p:spPr>
          <a:xfrm>
            <a:off x="1074738" y="2355850"/>
            <a:ext cx="0" cy="0"/>
          </a:xfrm>
          <a:prstGeom prst="line">
            <a:avLst/>
          </a:prstGeom>
          <a:ln w="12700" cap="rnd" cmpd="sng">
            <a:solidFill>
              <a:srgbClr val="000000"/>
            </a:solidFill>
            <a:prstDash val="solid"/>
            <a:headEnd type="none" w="med" len="med"/>
            <a:tailEnd type="none" w="med" len="med"/>
          </a:ln>
        </p:spPr>
      </p:sp>
      <p:sp>
        <p:nvSpPr>
          <p:cNvPr id="132117" name="Line 23"/>
          <p:cNvSpPr/>
          <p:nvPr/>
        </p:nvSpPr>
        <p:spPr>
          <a:xfrm>
            <a:off x="1439863" y="2355850"/>
            <a:ext cx="0" cy="0"/>
          </a:xfrm>
          <a:prstGeom prst="line">
            <a:avLst/>
          </a:prstGeom>
          <a:ln w="12700" cap="rnd" cmpd="sng">
            <a:solidFill>
              <a:srgbClr val="000000"/>
            </a:solidFill>
            <a:prstDash val="solid"/>
            <a:headEnd type="none" w="med" len="med"/>
            <a:tailEnd type="none" w="med" len="med"/>
          </a:ln>
        </p:spPr>
      </p:sp>
      <p:sp>
        <p:nvSpPr>
          <p:cNvPr id="132118" name="Line 24"/>
          <p:cNvSpPr/>
          <p:nvPr/>
        </p:nvSpPr>
        <p:spPr>
          <a:xfrm>
            <a:off x="1439863" y="2644775"/>
            <a:ext cx="0" cy="0"/>
          </a:xfrm>
          <a:prstGeom prst="line">
            <a:avLst/>
          </a:prstGeom>
          <a:ln w="12700" cap="rnd" cmpd="sng">
            <a:solidFill>
              <a:srgbClr val="000000"/>
            </a:solidFill>
            <a:prstDash val="solid"/>
            <a:headEnd type="none" w="med" len="med"/>
            <a:tailEnd type="none" w="med" len="med"/>
          </a:ln>
        </p:spPr>
      </p:sp>
      <p:sp>
        <p:nvSpPr>
          <p:cNvPr id="132119" name="Line 25"/>
          <p:cNvSpPr/>
          <p:nvPr/>
        </p:nvSpPr>
        <p:spPr>
          <a:xfrm>
            <a:off x="1439863" y="866775"/>
            <a:ext cx="0" cy="0"/>
          </a:xfrm>
          <a:prstGeom prst="line">
            <a:avLst/>
          </a:prstGeom>
          <a:ln w="12700" cap="rnd" cmpd="sng">
            <a:solidFill>
              <a:srgbClr val="000000"/>
            </a:solidFill>
            <a:prstDash val="solid"/>
            <a:headEnd type="none" w="med" len="med"/>
            <a:tailEnd type="none" w="med" len="med"/>
          </a:ln>
        </p:spPr>
      </p:sp>
      <p:sp>
        <p:nvSpPr>
          <p:cNvPr id="132120" name="Line 26"/>
          <p:cNvSpPr/>
          <p:nvPr/>
        </p:nvSpPr>
        <p:spPr>
          <a:xfrm>
            <a:off x="1439863" y="1155700"/>
            <a:ext cx="0" cy="0"/>
          </a:xfrm>
          <a:prstGeom prst="line">
            <a:avLst/>
          </a:prstGeom>
          <a:ln w="12700" cap="rnd" cmpd="sng">
            <a:solidFill>
              <a:srgbClr val="000000"/>
            </a:solidFill>
            <a:prstDash val="solid"/>
            <a:headEnd type="none" w="med" len="med"/>
            <a:tailEnd type="none" w="med" len="med"/>
          </a:ln>
        </p:spPr>
      </p:sp>
      <p:sp>
        <p:nvSpPr>
          <p:cNvPr id="132121" name="Line 27"/>
          <p:cNvSpPr/>
          <p:nvPr/>
        </p:nvSpPr>
        <p:spPr>
          <a:xfrm>
            <a:off x="1439863" y="577850"/>
            <a:ext cx="0" cy="0"/>
          </a:xfrm>
          <a:prstGeom prst="line">
            <a:avLst/>
          </a:prstGeom>
          <a:ln w="12700" cap="rnd" cmpd="sng">
            <a:solidFill>
              <a:srgbClr val="000000"/>
            </a:solidFill>
            <a:prstDash val="solid"/>
            <a:headEnd type="none" w="med" len="med"/>
            <a:tailEnd type="none" w="med" len="med"/>
          </a:ln>
        </p:spPr>
      </p:sp>
      <p:sp>
        <p:nvSpPr>
          <p:cNvPr id="132122" name="Line 28"/>
          <p:cNvSpPr/>
          <p:nvPr/>
        </p:nvSpPr>
        <p:spPr>
          <a:xfrm>
            <a:off x="1439863" y="866775"/>
            <a:ext cx="0" cy="0"/>
          </a:xfrm>
          <a:prstGeom prst="line">
            <a:avLst/>
          </a:prstGeom>
          <a:ln w="12700" cap="rnd" cmpd="sng">
            <a:solidFill>
              <a:srgbClr val="000000"/>
            </a:solidFill>
            <a:prstDash val="solid"/>
            <a:headEnd type="none" w="med" len="med"/>
            <a:tailEnd type="none" w="med" len="med"/>
          </a:ln>
        </p:spPr>
      </p:sp>
      <p:sp>
        <p:nvSpPr>
          <p:cNvPr id="132123" name="Line 29"/>
          <p:cNvSpPr/>
          <p:nvPr/>
        </p:nvSpPr>
        <p:spPr>
          <a:xfrm>
            <a:off x="1439863" y="1444625"/>
            <a:ext cx="0" cy="0"/>
          </a:xfrm>
          <a:prstGeom prst="line">
            <a:avLst/>
          </a:prstGeom>
          <a:ln w="12700" cap="rnd" cmpd="sng">
            <a:solidFill>
              <a:srgbClr val="000000"/>
            </a:solidFill>
            <a:prstDash val="solid"/>
            <a:headEnd type="none" w="med" len="med"/>
            <a:tailEnd type="none" w="med" len="med"/>
          </a:ln>
        </p:spPr>
      </p:sp>
      <p:sp>
        <p:nvSpPr>
          <p:cNvPr id="132124" name="Line 30"/>
          <p:cNvSpPr/>
          <p:nvPr/>
        </p:nvSpPr>
        <p:spPr>
          <a:xfrm>
            <a:off x="1439863" y="1733550"/>
            <a:ext cx="0" cy="0"/>
          </a:xfrm>
          <a:prstGeom prst="line">
            <a:avLst/>
          </a:prstGeom>
          <a:ln w="12700" cap="rnd" cmpd="sng">
            <a:solidFill>
              <a:srgbClr val="000000"/>
            </a:solidFill>
            <a:prstDash val="solid"/>
            <a:headEnd type="none" w="med" len="med"/>
            <a:tailEnd type="none" w="med" len="med"/>
          </a:ln>
        </p:spPr>
      </p:sp>
      <p:sp>
        <p:nvSpPr>
          <p:cNvPr id="132125" name="Line 31"/>
          <p:cNvSpPr/>
          <p:nvPr/>
        </p:nvSpPr>
        <p:spPr>
          <a:xfrm>
            <a:off x="1074738" y="2311400"/>
            <a:ext cx="0" cy="0"/>
          </a:xfrm>
          <a:prstGeom prst="line">
            <a:avLst/>
          </a:prstGeom>
          <a:ln w="12700" cap="rnd" cmpd="sng">
            <a:solidFill>
              <a:srgbClr val="000000"/>
            </a:solidFill>
            <a:prstDash val="solid"/>
            <a:headEnd type="none" w="med" len="med"/>
            <a:tailEnd type="none" w="med" len="med"/>
          </a:ln>
        </p:spPr>
      </p:sp>
      <p:sp>
        <p:nvSpPr>
          <p:cNvPr id="132126" name="Line 32"/>
          <p:cNvSpPr/>
          <p:nvPr/>
        </p:nvSpPr>
        <p:spPr>
          <a:xfrm>
            <a:off x="1074738" y="2600325"/>
            <a:ext cx="0" cy="0"/>
          </a:xfrm>
          <a:prstGeom prst="line">
            <a:avLst/>
          </a:prstGeom>
          <a:ln w="12700" cap="rnd" cmpd="sng">
            <a:solidFill>
              <a:srgbClr val="000000"/>
            </a:solidFill>
            <a:prstDash val="solid"/>
            <a:headEnd type="none" w="med" len="med"/>
            <a:tailEnd type="none" w="med" len="med"/>
          </a:ln>
        </p:spPr>
      </p:sp>
      <p:sp>
        <p:nvSpPr>
          <p:cNvPr id="132127" name="Line 33"/>
          <p:cNvSpPr/>
          <p:nvPr/>
        </p:nvSpPr>
        <p:spPr>
          <a:xfrm>
            <a:off x="1439863" y="2600325"/>
            <a:ext cx="0" cy="0"/>
          </a:xfrm>
          <a:prstGeom prst="line">
            <a:avLst/>
          </a:prstGeom>
          <a:ln w="12700" cap="rnd" cmpd="sng">
            <a:solidFill>
              <a:srgbClr val="000000"/>
            </a:solidFill>
            <a:prstDash val="solid"/>
            <a:headEnd type="none" w="med" len="med"/>
            <a:tailEnd type="none" w="med" len="med"/>
          </a:ln>
        </p:spPr>
      </p:sp>
      <p:sp>
        <p:nvSpPr>
          <p:cNvPr id="132128" name="Line 34"/>
          <p:cNvSpPr/>
          <p:nvPr/>
        </p:nvSpPr>
        <p:spPr>
          <a:xfrm>
            <a:off x="1439863" y="2889250"/>
            <a:ext cx="0" cy="0"/>
          </a:xfrm>
          <a:prstGeom prst="line">
            <a:avLst/>
          </a:prstGeom>
          <a:ln w="12700" cap="rnd" cmpd="sng">
            <a:solidFill>
              <a:srgbClr val="000000"/>
            </a:solidFill>
            <a:prstDash val="solid"/>
            <a:headEnd type="none" w="med" len="med"/>
            <a:tailEnd type="none" w="med" len="med"/>
          </a:ln>
        </p:spPr>
      </p:sp>
      <p:graphicFrame>
        <p:nvGraphicFramePr>
          <p:cNvPr id="6663363" name="Group 195"/>
          <p:cNvGraphicFramePr>
            <a:graphicFrameLocks noGrp="1"/>
          </p:cNvGraphicFramePr>
          <p:nvPr>
            <p:custDataLst>
              <p:tags r:id="rId2"/>
            </p:custDataLst>
          </p:nvPr>
        </p:nvGraphicFramePr>
        <p:xfrm>
          <a:off x="394335" y="999490"/>
          <a:ext cx="8359775" cy="5610860"/>
        </p:xfrm>
        <a:graphic>
          <a:graphicData uri="http://schemas.openxmlformats.org/drawingml/2006/table">
            <a:tbl>
              <a:tblPr/>
              <a:tblGrid>
                <a:gridCol w="447675"/>
                <a:gridCol w="488950"/>
                <a:gridCol w="679450"/>
                <a:gridCol w="1191895"/>
                <a:gridCol w="704215"/>
                <a:gridCol w="723900"/>
                <a:gridCol w="737870"/>
                <a:gridCol w="695325"/>
                <a:gridCol w="666115"/>
                <a:gridCol w="643255"/>
                <a:gridCol w="695325"/>
                <a:gridCol w="685800"/>
              </a:tblGrid>
              <a:tr h="360363">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合同价格</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本     期</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累     计</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r>
              <a:tr h="355600">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预付款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合计</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土建</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安装</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其他</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合计</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土建</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安装</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其它</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150">
                <a:tc rowSpan="6">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工作量</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①</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申</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报</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数</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①</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合同进度款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vMerge="1">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变更、签证进度款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2288">
                <a:tc vMerge="1">
                  <a:tcPr/>
                </a:tc>
                <a:tc vMerge="1">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上报小计</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核定数②</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合同进度款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1813">
                <a:tc vMerge="1">
                  <a:tcPr/>
                </a:tc>
                <a:tc vMerge="1">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变更、签证进度款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vMerge="1">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核定小计        </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rowSpan="5">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抵扣款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②</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预付款              </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甲供料款            </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保留金              </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抵扣小计            </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gridSpan="4">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本期应付款</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竣工结算前</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最高付款额</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开工累计付款额</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累计核定进度款</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预付款额</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bl>
          </a:graphicData>
        </a:graphic>
      </p:graphicFrame>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61139" name="Group 19"/>
          <p:cNvGraphicFramePr>
            <a:graphicFrameLocks noGrp="1"/>
          </p:cNvGraphicFramePr>
          <p:nvPr>
            <p:custDataLst>
              <p:tags r:id="rId2"/>
            </p:custDataLst>
          </p:nvPr>
        </p:nvGraphicFramePr>
        <p:xfrm>
          <a:off x="507683" y="1269048"/>
          <a:ext cx="8166100" cy="5008880"/>
        </p:xfrm>
        <a:graphic>
          <a:graphicData uri="http://schemas.openxmlformats.org/drawingml/2006/table">
            <a:tbl>
              <a:tblPr/>
              <a:tblGrid>
                <a:gridCol w="1471295"/>
                <a:gridCol w="6694805"/>
              </a:tblGrid>
              <a:tr h="1168400">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工程形象进度</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0250">
                <a:tc gridSpan="2">
                  <a:txBody>
                    <a:bodyPr/>
                    <a:lstStyle/>
                    <a:p>
                      <a:pPr marL="342900" marR="0" lvl="0" indent="1924050" algn="l"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本进度款已经监理单位签证，本单位核定意见为：</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924050" algn="l" defTabSz="914400" rtl="0" eaLnBrk="0" fontAlgn="base" latinLnBrk="0" hangingPunct="0">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项目负责人：            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1309688">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建设单位意见：</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bl>
          </a:graphicData>
        </a:graphic>
      </p:graphicFrame>
      <p:sp>
        <p:nvSpPr>
          <p:cNvPr id="133134" name="WordArt 16"/>
          <p:cNvSpPr>
            <a:spLocks noTextEdit="1"/>
          </p:cNvSpPr>
          <p:nvPr/>
        </p:nvSpPr>
        <p:spPr>
          <a:xfrm>
            <a:off x="684213" y="2349500"/>
            <a:ext cx="1223962" cy="271463"/>
          </a:xfrm>
          <a:prstGeom prst="rect">
            <a:avLst/>
          </a:prstGeom>
        </p:spPr>
        <p:txBody>
          <a:bodyPr wrap="none" fromWordArt="1">
            <a:prstTxWarp prst="textPlain">
              <a:avLst>
                <a:gd name="adj" fmla="val 50000"/>
              </a:avLst>
            </a:prstTxWarp>
            <a:normAutofit lnSpcReduction="10000"/>
          </a:bodyPr>
          <a:p>
            <a:pPr algn="ctr"/>
            <a:r>
              <a:rPr lang="zh-CN" altLang="en-US" sz="1200">
                <a:ln w="9525" cap="flat" cmpd="sng">
                  <a:solidFill>
                    <a:srgbClr val="000000"/>
                  </a:solidFill>
                  <a:prstDash val="solid"/>
                  <a:headEnd type="none" w="med" len="med"/>
                  <a:tailEnd type="none" w="med" len="med"/>
                </a:ln>
                <a:solidFill>
                  <a:srgbClr val="FFFFFF"/>
                </a:solidFill>
                <a:latin typeface="楷体_GB2312" charset="0"/>
                <a:ea typeface="楷体_GB2312" charset="0"/>
              </a:rPr>
              <a:t>咨询企业意见：</a:t>
            </a:r>
            <a:endParaRPr lang="zh-CN" altLang="en-US" sz="12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
        <p:nvSpPr>
          <p:cNvPr id="133135" name="Rectangle 18"/>
          <p:cNvSpPr/>
          <p:nvPr/>
        </p:nvSpPr>
        <p:spPr>
          <a:xfrm>
            <a:off x="647700" y="254953"/>
            <a:ext cx="8496300" cy="968375"/>
          </a:xfrm>
          <a:prstGeom prst="rect">
            <a:avLst/>
          </a:prstGeom>
          <a:noFill/>
          <a:ln w="9525">
            <a:noFill/>
          </a:ln>
        </p:spPr>
        <p:txBody>
          <a:bodyPr anchor="ctr" anchorCtr="0">
            <a:spAutoFit/>
          </a:bodyPr>
          <a:p>
            <a:pPr algn="ctr">
              <a:lnSpc>
                <a:spcPct val="150000"/>
              </a:lnSpc>
            </a:pPr>
            <a:r>
              <a:rPr lang="zh-CN" altLang="en-US" sz="2400" b="1" dirty="0">
                <a:solidFill>
                  <a:schemeClr val="bg2"/>
                </a:solidFill>
                <a:latin typeface="楷体_GB2312" pitchFamily="49" charset="-122"/>
                <a:cs typeface="Times New Roman" panose="02020603050405020304" pitchFamily="18" charset="0"/>
              </a:rPr>
              <a:t>（　　月）进度款核验表（第   期）</a:t>
            </a:r>
            <a:endParaRPr lang="zh-CN" altLang="en-US" sz="2400" dirty="0">
              <a:solidFill>
                <a:schemeClr val="bg2"/>
              </a:solidFill>
              <a:latin typeface="楷体_GB2312" pitchFamily="49" charset="-122"/>
              <a:cs typeface="Times New Roman" panose="02020603050405020304" pitchFamily="18" charset="0"/>
            </a:endParaRPr>
          </a:p>
          <a:p>
            <a:pPr eaLnBrk="0" hangingPunct="0">
              <a:lnSpc>
                <a:spcPct val="150000"/>
              </a:lnSpc>
            </a:pPr>
            <a:r>
              <a:rPr lang="zh-CN" altLang="en-US" sz="1400" dirty="0">
                <a:solidFill>
                  <a:schemeClr val="bg2"/>
                </a:solidFill>
                <a:latin typeface="楷体_GB2312" pitchFamily="49" charset="-122"/>
                <a:cs typeface="Times New Roman" panose="02020603050405020304" pitchFamily="18" charset="0"/>
              </a:rPr>
              <a:t>工程名称：                               　 单位：        万元        编号：     </a:t>
            </a:r>
            <a:endParaRPr lang="zh-CN" altLang="en-US" sz="1400" dirty="0">
              <a:solidFill>
                <a:schemeClr val="bg2"/>
              </a:solidFill>
              <a:latin typeface="楷体_GB2312" pitchFamily="49" charset="-122"/>
              <a:ea typeface="Times New Roman" panose="02020603050405020304" pitchFamily="18" charset="0"/>
            </a:endParaRPr>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34146" name="Rectangle 161"/>
          <p:cNvSpPr/>
          <p:nvPr/>
        </p:nvSpPr>
        <p:spPr>
          <a:xfrm>
            <a:off x="1979613" y="143510"/>
            <a:ext cx="5392737" cy="457200"/>
          </a:xfrm>
          <a:prstGeom prst="rect">
            <a:avLst/>
          </a:prstGeom>
          <a:noFill/>
          <a:ln w="9525">
            <a:noFill/>
          </a:ln>
        </p:spPr>
        <p:txBody>
          <a:bodyPr wrap="none" anchor="ctr" anchorCtr="0">
            <a:spAutoFit/>
          </a:bodyPr>
          <a:p>
            <a:pPr algn="ctr"/>
            <a:r>
              <a:rPr lang="zh-CN" altLang="en-US" sz="2400" b="1" dirty="0">
                <a:solidFill>
                  <a:schemeClr val="bg2"/>
                </a:solidFill>
                <a:latin typeface="Times New Roman" panose="02020603050405020304" pitchFamily="18" charset="0"/>
                <a:ea typeface="宋体" panose="02010600030101010101" pitchFamily="2" charset="-122"/>
              </a:rPr>
              <a:t>材料（设备）询价（定价）审查意见表</a:t>
            </a:r>
            <a:endParaRPr lang="zh-CN" altLang="en-US" sz="2400" dirty="0">
              <a:solidFill>
                <a:schemeClr val="bg2"/>
              </a:solidFill>
              <a:latin typeface="Times New Roman" panose="02020603050405020304" pitchFamily="18" charset="0"/>
            </a:endParaRPr>
          </a:p>
        </p:txBody>
      </p:sp>
      <p:graphicFrame>
        <p:nvGraphicFramePr>
          <p:cNvPr id="134147" name="表格 134146"/>
          <p:cNvGraphicFramePr/>
          <p:nvPr>
            <p:custDataLst>
              <p:tags r:id="rId2"/>
            </p:custDataLst>
          </p:nvPr>
        </p:nvGraphicFramePr>
        <p:xfrm>
          <a:off x="465455" y="617855"/>
          <a:ext cx="8267700" cy="6029960"/>
        </p:xfrm>
        <a:graphic>
          <a:graphicData uri="http://schemas.openxmlformats.org/drawingml/2006/table">
            <a:tbl>
              <a:tblPr/>
              <a:tblGrid>
                <a:gridCol w="3054985"/>
                <a:gridCol w="1079500"/>
                <a:gridCol w="3053715"/>
                <a:gridCol w="1079500"/>
              </a:tblGrid>
              <a:tr h="21590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工程名称</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hangingPunct="1">
                        <a:lnSpc>
                          <a:spcPct val="120000"/>
                        </a:lnSpc>
                        <a:spcBef>
                          <a:spcPts val="0"/>
                        </a:spcBef>
                        <a:spcAft>
                          <a:spcPts val="0"/>
                        </a:spcAft>
                        <a:buNone/>
                      </a:pPr>
                      <a:endParaRPr lang="zh-CN" altLang="zh-CN"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建设单位</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hangingPunct="1">
                        <a:lnSpc>
                          <a:spcPct val="120000"/>
                        </a:lnSpc>
                        <a:spcBef>
                          <a:spcPts val="0"/>
                        </a:spcBef>
                        <a:spcAft>
                          <a:spcPts val="0"/>
                        </a:spcAft>
                        <a:buNone/>
                      </a:pPr>
                      <a:endParaRPr lang="zh-CN" altLang="zh-CN" sz="10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526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施工单位</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hangingPunct="1">
                        <a:lnSpc>
                          <a:spcPct val="120000"/>
                        </a:lnSpc>
                        <a:spcBef>
                          <a:spcPts val="0"/>
                        </a:spcBef>
                        <a:spcAft>
                          <a:spcPts val="0"/>
                        </a:spcAft>
                        <a:buNone/>
                      </a:pPr>
                      <a:endParaRPr lang="zh-CN" altLang="zh-CN"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监理单位</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hangingPunct="1">
                        <a:lnSpc>
                          <a:spcPct val="120000"/>
                        </a:lnSpc>
                        <a:spcBef>
                          <a:spcPts val="0"/>
                        </a:spcBef>
                        <a:spcAft>
                          <a:spcPts val="0"/>
                        </a:spcAft>
                        <a:buNone/>
                      </a:pPr>
                      <a:endParaRPr lang="zh-CN" altLang="zh-CN" sz="8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526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询价方式</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hangingPunct="1">
                        <a:lnSpc>
                          <a:spcPct val="120000"/>
                        </a:lnSpc>
                        <a:spcBef>
                          <a:spcPts val="0"/>
                        </a:spcBef>
                        <a:spcAft>
                          <a:spcPts val="0"/>
                        </a:spcAft>
                        <a:buNone/>
                      </a:pPr>
                      <a:endParaRPr lang="zh-CN" altLang="zh-CN"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询价时间</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hangingPunct="1">
                        <a:lnSpc>
                          <a:spcPct val="120000"/>
                        </a:lnSpc>
                        <a:spcBef>
                          <a:spcPts val="0"/>
                        </a:spcBef>
                        <a:spcAft>
                          <a:spcPts val="0"/>
                        </a:spcAft>
                        <a:buNone/>
                      </a:pPr>
                      <a:endParaRPr lang="zh-CN" altLang="zh-CN" sz="8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5260">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rPr>
                        <a:t>询价参加人员：</a:t>
                      </a:r>
                      <a:endParaRPr lang="zh-CN" altLang="en-US" sz="1300" spc="60" dirty="0">
                        <a:solidFill>
                          <a:schemeClr val="bg2"/>
                        </a:solidFill>
                        <a:latin typeface="微软雅黑" panose="020B0503020204020204" charset="-122"/>
                        <a:ea typeface="微软雅黑" panose="020B0503020204020204" charset="-122"/>
                      </a:endParaRPr>
                    </a:p>
                  </a:txBody>
                  <a:tcPr marL="25400" marR="25400" marT="6350" marB="635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2541270">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76200" algn="l" eaLnBrk="1" hangingPunct="1">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询价纪录：</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1</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、材料（设备）名称：</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2</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、生产厂家：</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3</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、供应商：</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4</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、供应方式及供应单价：</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5</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、材料规格、品种、质地、颜色、等级：</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6</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、辅助材料名称：</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7</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、单价包括的内容： </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8</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、拟购数量：</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 </a:t>
                      </a:r>
                      <a:r>
                        <a:rPr lang="en-US" altLang="zh-CN" sz="1300" spc="60" dirty="0">
                          <a:solidFill>
                            <a:schemeClr val="bg2"/>
                          </a:solidFill>
                          <a:latin typeface="微软雅黑" panose="020B0503020204020204" charset="-122"/>
                          <a:ea typeface="微软雅黑" panose="020B0503020204020204" charset="-122"/>
                          <a:cs typeface="微软雅黑" panose="020B0503020204020204" charset="-122"/>
                        </a:rPr>
                        <a:t>9</a:t>
                      </a: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、施工单位报价：</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76200" algn="l" eaLnBrk="0" hangingPunct="0">
                        <a:lnSpc>
                          <a:spcPct val="12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咨询（申请）人：           项目负责人：            年    月    日</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774700">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1590675" algn="l" eaLnBrk="1" hangingPunct="1">
                        <a:lnSpc>
                          <a:spcPct val="15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监理单位意见： </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1590675" algn="l" eaLnBrk="0" hangingPunct="0">
                        <a:lnSpc>
                          <a:spcPct val="15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总监理工程师：            年    月    日</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671830">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1790700" algn="l" eaLnBrk="1" hangingPunct="1">
                        <a:lnSpc>
                          <a:spcPct val="15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咨询企业意见：                              </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1790700" algn="l" eaLnBrk="0" hangingPunct="0">
                        <a:lnSpc>
                          <a:spcPct val="15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项目负责人：            年    月</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720090">
                <a:tc gridSpan="4">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390900" algn="l" eaLnBrk="1" hangingPunct="1">
                        <a:lnSpc>
                          <a:spcPct val="15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建设单位意见：                                                   </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p>
                      <a:pPr marL="342900" lvl="0" indent="3390900" algn="l" eaLnBrk="0" hangingPunct="0">
                        <a:lnSpc>
                          <a:spcPct val="150000"/>
                        </a:lnSpc>
                        <a:spcBef>
                          <a:spcPts val="0"/>
                        </a:spcBef>
                        <a:spcAft>
                          <a:spcPts val="0"/>
                        </a:spcAft>
                        <a:buNone/>
                      </a:pPr>
                      <a:r>
                        <a:rPr lang="zh-CN" altLang="en-US" sz="1300" spc="60" dirty="0">
                          <a:solidFill>
                            <a:schemeClr val="bg2"/>
                          </a:solidFill>
                          <a:latin typeface="微软雅黑" panose="020B0503020204020204" charset="-122"/>
                          <a:ea typeface="微软雅黑" panose="020B0503020204020204" charset="-122"/>
                          <a:cs typeface="微软雅黑" panose="020B0503020204020204" charset="-122"/>
                        </a:rPr>
                        <a:t>年    月    日</a:t>
                      </a:r>
                      <a:endParaRPr lang="zh-CN" altLang="en-US" sz="1300" spc="60" dirty="0">
                        <a:solidFill>
                          <a:schemeClr val="bg2"/>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sp>
        <p:nvSpPr>
          <p:cNvPr id="134179" name="Rectangle 285"/>
          <p:cNvSpPr/>
          <p:nvPr/>
        </p:nvSpPr>
        <p:spPr>
          <a:xfrm>
            <a:off x="0" y="7080250"/>
            <a:ext cx="9144000" cy="0"/>
          </a:xfrm>
          <a:prstGeom prst="rect">
            <a:avLst/>
          </a:prstGeom>
          <a:noFill/>
          <a:ln w="9525">
            <a:noFill/>
          </a:ln>
        </p:spPr>
        <p:txBody>
          <a:bodyPr wrap="none" anchor="ctr" anchorCtr="0">
            <a:spAutoFit/>
          </a:bodyPr>
          <a:p>
            <a:endParaRPr lang="zh-CN" altLang="zh-CN" sz="2400" dirty="0">
              <a:latin typeface="Times New Roman" panose="02020603050405020304" pitchFamily="18" charset="0"/>
              <a:ea typeface="宋体" panose="02010600030101010101" pitchFamily="2" charset="-122"/>
            </a:endParaRPr>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35171" name="Rectangle 2"/>
          <p:cNvSpPr>
            <a:spLocks noGrp="1"/>
          </p:cNvSpPr>
          <p:nvPr>
            <p:ph idx="1"/>
          </p:nvPr>
        </p:nvSpPr>
        <p:spPr>
          <a:xfrm>
            <a:off x="542290" y="1268095"/>
            <a:ext cx="8080375" cy="5043170"/>
          </a:xfrm>
        </p:spPr>
        <p:txBody>
          <a:bodyPr vert="horz" wrap="square" lIns="91440" tIns="45720" rIns="91440" bIns="45720" anchor="t" anchorCtr="0"/>
          <a:p>
            <a:pPr marL="0" indent="0" eaLnBrk="1" latinLnBrk="0" hangingPunct="1">
              <a:lnSpc>
                <a:spcPct val="150000"/>
              </a:lnSpc>
              <a:spcBef>
                <a:spcPts val="0"/>
              </a:spcBef>
            </a:pPr>
            <a:r>
              <a:rPr lang="en-US" altLang="zh-CN" sz="2000" b="0" dirty="0"/>
              <a:t>  </a:t>
            </a:r>
            <a:r>
              <a:rPr lang="zh-CN" altLang="en-US" sz="2000" b="0" dirty="0"/>
              <a:t>对每一项工作内容首先审查施工图，从图纸问题入手提出前瞻性的建议及合理化设计变更要求，尽可能避免因图纸问题导致现场施工中不必要的返工及再次变更。</a:t>
            </a:r>
            <a:r>
              <a:rPr lang="zh-CN" altLang="en-US" sz="2000" b="1" dirty="0"/>
              <a:t>很多的错漏碰缺问题都可以在图纸审核阶段被发现和解决，图纸审核是成本最低的一道防线。</a:t>
            </a:r>
            <a:r>
              <a:rPr lang="zh-CN" altLang="en-US" sz="2400" dirty="0"/>
              <a:t> </a:t>
            </a:r>
            <a:endParaRPr lang="zh-CN" altLang="en-US" sz="2400" dirty="0"/>
          </a:p>
        </p:txBody>
      </p:sp>
      <p:sp>
        <p:nvSpPr>
          <p:cNvPr id="135172" name="Text Box 3"/>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价值工程</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36195" name="Rectangle 2"/>
          <p:cNvSpPr>
            <a:spLocks noGrp="1"/>
          </p:cNvSpPr>
          <p:nvPr>
            <p:ph idx="1"/>
          </p:nvPr>
        </p:nvSpPr>
        <p:spPr>
          <a:xfrm>
            <a:off x="467995" y="1268730"/>
            <a:ext cx="8157210" cy="411480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a:t>
            </a:r>
            <a:r>
              <a:rPr lang="zh-CN" altLang="en-US" sz="2000" b="0" dirty="0">
                <a:cs typeface="微软雅黑" panose="020B0503020204020204" charset="-122"/>
              </a:rPr>
              <a:t>在某项目总包清单编制时，图纸总说明中要求砌体下均安装素砼基座，咨询单位认识到该项目隔间小砌体含量高，如按照图纸要求砌筑素砼支座，将比以往项目增加混凝土含量，提出合理化节约成本参考建议，将次素砼基座改为砌体，既节约成本有不会影响质量，此建议经甲方协商后采纳，为甲方节约成本近</a:t>
            </a:r>
            <a:r>
              <a:rPr lang="en-US" altLang="zh-CN" sz="2000" b="0" dirty="0">
                <a:cs typeface="微软雅黑" panose="020B0503020204020204" charset="-122"/>
              </a:rPr>
              <a:t>100</a:t>
            </a:r>
            <a:r>
              <a:rPr lang="zh-CN" altLang="en-US" sz="2000" b="0" dirty="0">
                <a:cs typeface="微软雅黑" panose="020B0503020204020204" charset="-122"/>
              </a:rPr>
              <a:t>万元。</a:t>
            </a:r>
            <a:endParaRPr lang="zh-CN" altLang="en-US" sz="2000" b="0" dirty="0">
              <a:cs typeface="微软雅黑" panose="020B0503020204020204" charset="-122"/>
            </a:endParaRPr>
          </a:p>
        </p:txBody>
      </p:sp>
      <p:sp>
        <p:nvSpPr>
          <p:cNvPr id="136196" name="Text Box 3"/>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价值工程案例之一</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37219" name="Rectangle 2"/>
          <p:cNvSpPr>
            <a:spLocks noGrp="1"/>
          </p:cNvSpPr>
          <p:nvPr>
            <p:ph idx="1"/>
          </p:nvPr>
        </p:nvSpPr>
        <p:spPr>
          <a:xfrm>
            <a:off x="469265" y="1268095"/>
            <a:ext cx="8251825" cy="504317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a:t>
            </a:r>
            <a:r>
              <a:rPr lang="zh-CN" altLang="en-US" sz="2000" b="0" dirty="0">
                <a:cs typeface="微软雅黑" panose="020B0503020204020204" charset="-122"/>
              </a:rPr>
              <a:t>我公司在某项目精装工程编制清单时，重点留意总包施工范围与精装分包内容的交叉区域，避免重复计算的发生，工程量核对中及时反馈施工单位现场与图纸不符的地方，提出设计修改意见，也为甲方节约很多成本。</a:t>
            </a:r>
            <a:endParaRPr lang="zh-CN" altLang="en-US" sz="2000" b="0" dirty="0">
              <a:cs typeface="微软雅黑" panose="020B0503020204020204" charset="-122"/>
            </a:endParaRPr>
          </a:p>
        </p:txBody>
      </p:sp>
      <p:sp>
        <p:nvSpPr>
          <p:cNvPr id="137220" name="Text Box 3"/>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价值工程案例之二</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38243" name="Rectangle 3"/>
          <p:cNvSpPr>
            <a:spLocks noGrp="1"/>
          </p:cNvSpPr>
          <p:nvPr>
            <p:ph idx="1"/>
          </p:nvPr>
        </p:nvSpPr>
        <p:spPr>
          <a:xfrm>
            <a:off x="539750" y="2636838"/>
            <a:ext cx="8229600" cy="892175"/>
          </a:xfrm>
        </p:spPr>
        <p:txBody>
          <a:bodyPr vert="horz" wrap="square" lIns="91440" tIns="45720" rIns="91440" bIns="45720" anchor="t" anchorCtr="0"/>
          <a:p>
            <a:pPr marL="609600" indent="-609600" algn="ctr" eaLnBrk="1" hangingPunct="1">
              <a:buNone/>
            </a:pPr>
            <a:r>
              <a:rPr lang="zh-CN" altLang="en-US" dirty="0"/>
              <a:t>编制或审核建设项目竣工结算</a:t>
            </a:r>
            <a:endParaRPr lang="zh-CN" altLang="en-US" dirty="0"/>
          </a:p>
        </p:txBody>
      </p:sp>
      <p:sp>
        <p:nvSpPr>
          <p:cNvPr id="138244" name="Text Box 4"/>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竣工结算阶段造价控制的工作内容</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39267" name="Rectangle 3"/>
          <p:cNvSpPr>
            <a:spLocks noGrp="1"/>
          </p:cNvSpPr>
          <p:nvPr>
            <p:ph idx="1"/>
          </p:nvPr>
        </p:nvSpPr>
        <p:spPr>
          <a:xfrm>
            <a:off x="467995" y="1268095"/>
            <a:ext cx="8223885" cy="5688330"/>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1  </a:t>
            </a:r>
            <a:r>
              <a:rPr lang="zh-CN" altLang="en-US" sz="2400" dirty="0">
                <a:cs typeface="微软雅黑" panose="020B0503020204020204" charset="-122"/>
              </a:rPr>
              <a:t>审核前的准备</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）项目负责人接受委托人送审的资料，填列</a:t>
            </a:r>
            <a:r>
              <a:rPr lang="en-US" altLang="zh-CN" sz="2000" b="0" dirty="0">
                <a:cs typeface="微软雅黑" panose="020B0503020204020204" charset="-122"/>
              </a:rPr>
              <a:t>《</a:t>
            </a:r>
            <a:r>
              <a:rPr lang="zh-CN" altLang="en-US" sz="2000" b="0" dirty="0">
                <a:cs typeface="微软雅黑" panose="020B0503020204020204" charset="-122"/>
              </a:rPr>
              <a:t>委托方提供资料清单</a:t>
            </a:r>
            <a:r>
              <a:rPr lang="en-US" altLang="zh-CN" sz="2000" b="0" dirty="0">
                <a:cs typeface="微软雅黑" panose="020B0503020204020204" charset="-122"/>
              </a:rPr>
              <a:t>》</a:t>
            </a:r>
            <a:r>
              <a:rPr lang="zh-CN" altLang="en-US" sz="2000" b="0" dirty="0">
                <a:cs typeface="微软雅黑" panose="020B0503020204020204" charset="-122"/>
              </a:rPr>
              <a:t>，办理资料交接手续。</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）委托人应提供具有真实性和合法性的下列资料：</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）工程招标和投标文件，工程量清单；</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）施工组织设计和施工进度计划；</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）工程总承包合同，专业分包合同、补充合同或补充协议书；</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4</a:t>
            </a:r>
            <a:r>
              <a:rPr lang="zh-CN" altLang="en-US" sz="2000" b="0" dirty="0">
                <a:cs typeface="微软雅黑" panose="020B0503020204020204" charset="-122"/>
              </a:rPr>
              <a:t>）工程勘察和设计施工图纸，设计变更及说明，经有关单位签证的竣工图，工程竣工验收单及质量等级评定书；</a:t>
            </a:r>
            <a:endParaRPr lang="zh-CN" altLang="en-US" sz="2000" b="0" dirty="0">
              <a:cs typeface="微软雅黑" panose="020B0503020204020204" charset="-122"/>
            </a:endParaRPr>
          </a:p>
        </p:txBody>
      </p:sp>
      <p:sp>
        <p:nvSpPr>
          <p:cNvPr id="139268" name="Text Box 4"/>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0291" name="Text Box 24"/>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
        <p:nvSpPr>
          <p:cNvPr id="140292" name="Rectangle 25"/>
          <p:cNvSpPr/>
          <p:nvPr/>
        </p:nvSpPr>
        <p:spPr>
          <a:xfrm>
            <a:off x="467360" y="1268095"/>
            <a:ext cx="8173085" cy="4707890"/>
          </a:xfrm>
          <a:prstGeom prst="rect">
            <a:avLst/>
          </a:prstGeom>
          <a:noFill/>
          <a:ln w="9525">
            <a:noFill/>
          </a:ln>
        </p:spPr>
        <p:txBody>
          <a:bodyPr wrap="square">
            <a:spAutoFit/>
          </a:bodyPr>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5</a:t>
            </a:r>
            <a:r>
              <a:rPr lang="zh-CN" altLang="en-US" sz="2000" dirty="0">
                <a:latin typeface="微软雅黑" panose="020B0503020204020204" charset="-122"/>
                <a:ea typeface="微软雅黑" panose="020B0503020204020204" charset="-122"/>
                <a:cs typeface="微软雅黑" panose="020B0503020204020204" charset="-122"/>
              </a:rPr>
              <a:t>）施工过程中有各方签证的设计变更签证单、会议纪要，与工程造价有关的隐蔽工程资料；</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6</a:t>
            </a:r>
            <a:r>
              <a:rPr lang="zh-CN" altLang="en-US" sz="2000" dirty="0">
                <a:latin typeface="微软雅黑" panose="020B0503020204020204" charset="-122"/>
                <a:ea typeface="微软雅黑" panose="020B0503020204020204" charset="-122"/>
                <a:cs typeface="微软雅黑" panose="020B0503020204020204" charset="-122"/>
              </a:rPr>
              <a:t>）盖有合同施工方单位公章、编制单位公章的工程结（决）算书；</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7</a:t>
            </a:r>
            <a:r>
              <a:rPr lang="zh-CN" altLang="en-US" sz="2000" dirty="0">
                <a:latin typeface="微软雅黑" panose="020B0503020204020204" charset="-122"/>
                <a:ea typeface="微软雅黑" panose="020B0503020204020204" charset="-122"/>
                <a:cs typeface="微软雅黑" panose="020B0503020204020204" charset="-122"/>
              </a:rPr>
              <a:t>）建设单位供料明细表，主要材料消耗分析表，材料差价调整计算明细表，工程量清单单价调整明细表，需要核实的施工单位采购的材料凭证；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8</a:t>
            </a:r>
            <a:r>
              <a:rPr lang="zh-CN" altLang="en-US" sz="2000" dirty="0">
                <a:latin typeface="微软雅黑" panose="020B0503020204020204" charset="-122"/>
                <a:ea typeface="微软雅黑" panose="020B0503020204020204" charset="-122"/>
                <a:cs typeface="微软雅黑" panose="020B0503020204020204" charset="-122"/>
              </a:rPr>
              <a:t>）发包人付款明细表；</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9</a:t>
            </a:r>
            <a:r>
              <a:rPr lang="zh-CN" altLang="en-US" sz="2000" dirty="0">
                <a:latin typeface="微软雅黑" panose="020B0503020204020204" charset="-122"/>
                <a:ea typeface="微软雅黑" panose="020B0503020204020204" charset="-122"/>
                <a:cs typeface="微软雅黑" panose="020B0503020204020204" charset="-122"/>
              </a:rPr>
              <a:t>）合同发包方和监理认可签证的工程计划工期和实际工期；</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10</a:t>
            </a:r>
            <a:r>
              <a:rPr lang="zh-CN" altLang="en-US" sz="2000" dirty="0">
                <a:latin typeface="微软雅黑" panose="020B0503020204020204" charset="-122"/>
                <a:ea typeface="微软雅黑" panose="020B0503020204020204" charset="-122"/>
                <a:cs typeface="微软雅黑" panose="020B0503020204020204" charset="-122"/>
              </a:rPr>
              <a:t>）工程质量目标和工程竣工验收报告；</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11</a:t>
            </a:r>
            <a:r>
              <a:rPr lang="zh-CN" altLang="en-US" sz="2000" dirty="0">
                <a:latin typeface="微软雅黑" panose="020B0503020204020204" charset="-122"/>
                <a:ea typeface="微软雅黑" panose="020B0503020204020204" charset="-122"/>
                <a:cs typeface="微软雅黑" panose="020B0503020204020204" charset="-122"/>
              </a:rPr>
              <a:t>）其他有关工程造价调整的有效证明文件。 </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5363" name="Rectangle 3"/>
          <p:cNvSpPr>
            <a:spLocks noGrp="1"/>
          </p:cNvSpPr>
          <p:nvPr>
            <p:ph idx="1"/>
          </p:nvPr>
        </p:nvSpPr>
        <p:spPr>
          <a:xfrm>
            <a:off x="542290" y="1268730"/>
            <a:ext cx="7973060" cy="5256530"/>
          </a:xfrm>
        </p:spPr>
        <p:txBody>
          <a:bodyPr vert="horz" wrap="square" lIns="91440" tIns="45720" rIns="91440" bIns="45720" anchor="t" anchorCtr="0"/>
          <a:p>
            <a:pPr marL="0" indent="0" eaLnBrk="1" latinLnBrk="0" hangingPunct="1">
              <a:lnSpc>
                <a:spcPct val="150000"/>
              </a:lnSpc>
              <a:spcBef>
                <a:spcPts val="0"/>
              </a:spcBef>
              <a:buNone/>
            </a:pPr>
            <a:r>
              <a:rPr lang="zh-CN" altLang="en-US" sz="2600" b="1" dirty="0"/>
              <a:t>全过程工程造价管理</a:t>
            </a:r>
            <a:endParaRPr lang="zh-CN" altLang="en-US" sz="2800" b="1" dirty="0">
              <a:ea typeface="楷体_GB2312" pitchFamily="49" charset="-122"/>
            </a:endParaRPr>
          </a:p>
          <a:p>
            <a:pPr marL="0" indent="0" eaLnBrk="1" latinLnBrk="0" hangingPunct="1">
              <a:lnSpc>
                <a:spcPct val="150000"/>
              </a:lnSpc>
              <a:spcBef>
                <a:spcPts val="0"/>
              </a:spcBef>
              <a:buNone/>
            </a:pPr>
            <a:r>
              <a:rPr lang="en-US" altLang="zh-CN" sz="2000" b="0" dirty="0"/>
              <a:t>       </a:t>
            </a:r>
            <a:r>
              <a:rPr lang="zh-CN" altLang="en-US" sz="2000" b="0" dirty="0"/>
              <a:t>工程造价管理覆盖建设工程前期决策、设计、招投标、施工、竣工验收等各个阶段，包括前期决策阶段的项目策划、投资估算、项目经济评价、项目融资方案分析；设计阶段的限额设计、方案</a:t>
            </a:r>
            <a:endParaRPr lang="zh-CN" altLang="en-US" sz="2000" b="0" dirty="0"/>
          </a:p>
          <a:p>
            <a:pPr marL="0" indent="0" eaLnBrk="1" latinLnBrk="0" hangingPunct="1">
              <a:lnSpc>
                <a:spcPct val="150000"/>
              </a:lnSpc>
              <a:spcBef>
                <a:spcPts val="0"/>
              </a:spcBef>
              <a:buNone/>
            </a:pPr>
            <a:r>
              <a:rPr lang="zh-CN" altLang="en-US" sz="2000" b="0" dirty="0"/>
              <a:t>比选、概预算编制；招投标阶段的标段划分、承发包模式及合同形式的选择、工程量清单及招标控制价的编制；施工阶段的工程计量、工程变更控制、索赔管理；竣工验收阶段的竣工结算与决算等。</a:t>
            </a:r>
            <a:endParaRPr lang="zh-CN" altLang="en-US" sz="2000" b="0" dirty="0"/>
          </a:p>
        </p:txBody>
      </p:sp>
      <p:sp>
        <p:nvSpPr>
          <p:cNvPr id="15364" name="Rectangle 4"/>
          <p:cNvSpPr/>
          <p:nvPr/>
        </p:nvSpPr>
        <p:spPr>
          <a:xfrm>
            <a:off x="0" y="188913"/>
            <a:ext cx="77406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全过程造价管理控制概述及实践介绍</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1315" name="Rectangle 3"/>
          <p:cNvSpPr>
            <a:spLocks noGrp="1"/>
          </p:cNvSpPr>
          <p:nvPr>
            <p:ph idx="1"/>
          </p:nvPr>
        </p:nvSpPr>
        <p:spPr>
          <a:xfrm>
            <a:off x="430530" y="1262380"/>
            <a:ext cx="8300085" cy="5765800"/>
          </a:xfrm>
        </p:spPr>
        <p:txBody>
          <a:bodyPr vert="horz" wrap="square" lIns="91440" tIns="45720" rIns="91440" bIns="45720" anchor="t" anchorCtr="0"/>
          <a:p>
            <a:pPr marL="0" indent="0" eaLnBrk="1" latinLnBrk="0" hangingPunct="1">
              <a:lnSpc>
                <a:spcPct val="150000"/>
              </a:lnSpc>
              <a:spcBef>
                <a:spcPts val="0"/>
              </a:spcBef>
              <a:buNone/>
            </a:pPr>
            <a:r>
              <a:rPr lang="en-US" altLang="zh-CN" sz="2400" dirty="0">
                <a:cs typeface="微软雅黑" panose="020B0503020204020204" charset="-122"/>
              </a:rPr>
              <a:t>2  </a:t>
            </a:r>
            <a:r>
              <a:rPr lang="zh-CN" altLang="en-US" sz="2400" dirty="0">
                <a:cs typeface="微软雅黑" panose="020B0503020204020204" charset="-122"/>
              </a:rPr>
              <a:t>工程竣工结算审核</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）项目组接收工程竣工结算业务后，应在约定的时间内对工程预付款、进度款、变更款和工程索赔款等作出最终审核，出具工程竣工结算审核报告。</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）审核内容主要包括以下方面：</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）送审资料的完整性、合法性和充分性；</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）计价方式是否符合合同约定，工程量清单计算是否符合规则；</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）清单项目中人、材、机换算及计算结果是否准确；</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4</a:t>
            </a:r>
            <a:r>
              <a:rPr lang="zh-CN" altLang="en-US" sz="2000" b="0" dirty="0">
                <a:cs typeface="微软雅黑" panose="020B0503020204020204" charset="-122"/>
              </a:rPr>
              <a:t>）工程量调整是否有依据，是否符合招标文件要求、投标承诺和合同约定，计算结果是否准确；      </a:t>
            </a:r>
            <a:endParaRPr lang="zh-CN" altLang="en-US" sz="2000" b="0" dirty="0">
              <a:cs typeface="微软雅黑" panose="020B0503020204020204" charset="-122"/>
            </a:endParaRPr>
          </a:p>
        </p:txBody>
      </p:sp>
      <p:sp>
        <p:nvSpPr>
          <p:cNvPr id="141316" name="Text Box 5"/>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2339" name="Rectangle 4"/>
          <p:cNvSpPr/>
          <p:nvPr/>
        </p:nvSpPr>
        <p:spPr>
          <a:xfrm>
            <a:off x="467995" y="1270000"/>
            <a:ext cx="8185785" cy="3784600"/>
          </a:xfrm>
          <a:prstGeom prst="rect">
            <a:avLst/>
          </a:prstGeom>
          <a:noFill/>
          <a:ln w="9525">
            <a:noFill/>
          </a:ln>
        </p:spPr>
        <p:txBody>
          <a:bodyPr wrap="square">
            <a:spAutoFit/>
          </a:bodyPr>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r>
              <a:rPr lang="en-US" altLang="zh-CN" sz="2000" dirty="0">
                <a:latin typeface="微软雅黑" panose="020B0503020204020204" charset="-122"/>
                <a:ea typeface="微软雅黑" panose="020B0503020204020204" charset="-122"/>
                <a:cs typeface="微软雅黑" panose="020B0503020204020204" charset="-122"/>
              </a:rPr>
              <a:t>5</a:t>
            </a:r>
            <a:r>
              <a:rPr lang="zh-CN" altLang="en-US" sz="2000" dirty="0">
                <a:latin typeface="微软雅黑" panose="020B0503020204020204" charset="-122"/>
                <a:ea typeface="微软雅黑" panose="020B0503020204020204" charset="-122"/>
                <a:cs typeface="微软雅黑" panose="020B0503020204020204" charset="-122"/>
              </a:rPr>
              <a:t>）清单项目综合单价调整是否有依据，是否符合招标文件要求、投标承诺和合同约定；</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6</a:t>
            </a:r>
            <a:r>
              <a:rPr lang="zh-CN" altLang="en-US" sz="2000" dirty="0">
                <a:latin typeface="微软雅黑" panose="020B0503020204020204" charset="-122"/>
                <a:ea typeface="微软雅黑" panose="020B0503020204020204" charset="-122"/>
                <a:cs typeface="微软雅黑" panose="020B0503020204020204" charset="-122"/>
              </a:rPr>
              <a:t>）主要材料消耗量计算是否准确，材料价格是否与报价相符，价格调整是否有依据；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7</a:t>
            </a:r>
            <a:r>
              <a:rPr lang="zh-CN" altLang="en-US" sz="2000" dirty="0">
                <a:latin typeface="微软雅黑" panose="020B0503020204020204" charset="-122"/>
                <a:ea typeface="微软雅黑" panose="020B0503020204020204" charset="-122"/>
                <a:cs typeface="微软雅黑" panose="020B0503020204020204" charset="-122"/>
              </a:rPr>
              <a:t>）甲供材料的品种、数量和结算是否正确；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8</a:t>
            </a:r>
            <a:r>
              <a:rPr lang="zh-CN" altLang="en-US" sz="2000" dirty="0">
                <a:latin typeface="微软雅黑" panose="020B0503020204020204" charset="-122"/>
                <a:ea typeface="微软雅黑" panose="020B0503020204020204" charset="-122"/>
                <a:cs typeface="微软雅黑" panose="020B0503020204020204" charset="-122"/>
              </a:rPr>
              <a:t>）分包项目工程量的划分和结算是否正确；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9</a:t>
            </a:r>
            <a:r>
              <a:rPr lang="zh-CN" altLang="en-US" sz="2000" dirty="0">
                <a:latin typeface="微软雅黑" panose="020B0503020204020204" charset="-122"/>
                <a:ea typeface="微软雅黑" panose="020B0503020204020204" charset="-122"/>
                <a:cs typeface="微软雅黑" panose="020B0503020204020204" charset="-122"/>
              </a:rPr>
              <a:t>）措施费用调整是否有依据，计费基数、取费标准、计算程序和计算结果是否正确；</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142340" name="Text Box 5"/>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3363" name="Rectangle 4"/>
          <p:cNvSpPr/>
          <p:nvPr/>
        </p:nvSpPr>
        <p:spPr>
          <a:xfrm>
            <a:off x="467043" y="1270635"/>
            <a:ext cx="8208962" cy="2861310"/>
          </a:xfrm>
          <a:prstGeom prst="rect">
            <a:avLst/>
          </a:prstGeom>
          <a:noFill/>
          <a:ln w="9525">
            <a:noFill/>
          </a:ln>
        </p:spPr>
        <p:txBody>
          <a:bodyPr wrap="square">
            <a:spAutoFit/>
          </a:bodyPr>
          <a:p>
            <a:pPr lvl="0" algn="l">
              <a:lnSpc>
                <a:spcPct val="150000"/>
              </a:lnSpc>
              <a:buClrTx/>
              <a:buSzTx/>
              <a:buFontTx/>
            </a:pPr>
            <a:r>
              <a:rPr lang="en-US" altLang="zh-CN" sz="2000" dirty="0">
                <a:latin typeface="微软雅黑" panose="020B0503020204020204" charset="-122"/>
                <a:ea typeface="微软雅黑" panose="020B0503020204020204" charset="-122"/>
                <a:cs typeface="微软雅黑" panose="020B0503020204020204" charset="-122"/>
                <a:sym typeface="+mn-ea"/>
              </a:rPr>
              <a:t>（</a:t>
            </a:r>
            <a:r>
              <a:rPr lang="en-US" altLang="zh-CN" sz="2000" dirty="0">
                <a:latin typeface="微软雅黑" panose="020B0503020204020204" charset="-122"/>
                <a:ea typeface="微软雅黑" panose="020B0503020204020204" charset="-122"/>
                <a:cs typeface="微软雅黑" panose="020B0503020204020204" charset="-122"/>
                <a:sym typeface="+mn-ea"/>
              </a:rPr>
              <a:t>10</a:t>
            </a:r>
            <a:r>
              <a:rPr lang="en-US" altLang="zh-CN" sz="2000" dirty="0">
                <a:latin typeface="微软雅黑" panose="020B0503020204020204" charset="-122"/>
                <a:ea typeface="微软雅黑" panose="020B0503020204020204" charset="-122"/>
                <a:cs typeface="微软雅黑" panose="020B0503020204020204" charset="-122"/>
                <a:sym typeface="+mn-ea"/>
              </a:rPr>
              <a:t>）各种税金和规费计取是否符合税务和相关管理部门的规定；</a:t>
            </a:r>
            <a:endParaRPr lang="en-US" altLang="zh-CN"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en-US" altLang="zh-CN" sz="2000" dirty="0">
                <a:latin typeface="微软雅黑" panose="020B0503020204020204" charset="-122"/>
                <a:ea typeface="微软雅黑" panose="020B0503020204020204" charset="-122"/>
                <a:cs typeface="微软雅黑" panose="020B0503020204020204" charset="-122"/>
                <a:sym typeface="+mn-ea"/>
              </a:rPr>
              <a:t>（</a:t>
            </a:r>
            <a:r>
              <a:rPr lang="en-US" altLang="zh-CN" sz="2000" dirty="0">
                <a:latin typeface="微软雅黑" panose="020B0503020204020204" charset="-122"/>
                <a:ea typeface="微软雅黑" panose="020B0503020204020204" charset="-122"/>
                <a:cs typeface="微软雅黑" panose="020B0503020204020204" charset="-122"/>
                <a:sym typeface="+mn-ea"/>
              </a:rPr>
              <a:t>11</a:t>
            </a:r>
            <a:r>
              <a:rPr lang="en-US" altLang="zh-CN" sz="2000" dirty="0">
                <a:latin typeface="微软雅黑" panose="020B0503020204020204" charset="-122"/>
                <a:ea typeface="微软雅黑" panose="020B0503020204020204" charset="-122"/>
                <a:cs typeface="微软雅黑" panose="020B0503020204020204" charset="-122"/>
                <a:sym typeface="+mn-ea"/>
              </a:rPr>
              <a:t>）实际施工工期与合同工期比较，差异原因和责任及关键奖罚款；</a:t>
            </a:r>
            <a:endParaRPr lang="en-US" altLang="zh-CN"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en-US" altLang="zh-CN" sz="2000" dirty="0">
                <a:latin typeface="微软雅黑" panose="020B0503020204020204" charset="-122"/>
                <a:ea typeface="微软雅黑" panose="020B0503020204020204" charset="-122"/>
                <a:cs typeface="微软雅黑" panose="020B0503020204020204" charset="-122"/>
                <a:sym typeface="+mn-ea"/>
              </a:rPr>
              <a:t>（</a:t>
            </a:r>
            <a:r>
              <a:rPr lang="en-US" altLang="zh-CN" sz="2000" dirty="0">
                <a:latin typeface="微软雅黑" panose="020B0503020204020204" charset="-122"/>
                <a:ea typeface="微软雅黑" panose="020B0503020204020204" charset="-122"/>
                <a:cs typeface="微软雅黑" panose="020B0503020204020204" charset="-122"/>
                <a:sym typeface="+mn-ea"/>
              </a:rPr>
              <a:t>12</a:t>
            </a:r>
            <a:r>
              <a:rPr lang="en-US" altLang="zh-CN" sz="2000" dirty="0">
                <a:latin typeface="微软雅黑" panose="020B0503020204020204" charset="-122"/>
                <a:ea typeface="微软雅黑" panose="020B0503020204020204" charset="-122"/>
                <a:cs typeface="微软雅黑" panose="020B0503020204020204" charset="-122"/>
                <a:sym typeface="+mn-ea"/>
              </a:rPr>
              <a:t>）索赔和违约金支付的理由是否符合合同的约定或法规的规定，证据是否确凿、完整，费用计算是否正确；</a:t>
            </a:r>
            <a:endParaRPr lang="en-US" altLang="zh-CN"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en-US" altLang="zh-CN" sz="2000" dirty="0">
                <a:latin typeface="微软雅黑" panose="020B0503020204020204" charset="-122"/>
                <a:ea typeface="微软雅黑" panose="020B0503020204020204" charset="-122"/>
                <a:cs typeface="微软雅黑" panose="020B0503020204020204" charset="-122"/>
                <a:sym typeface="+mn-ea"/>
              </a:rPr>
              <a:t>（</a:t>
            </a:r>
            <a:r>
              <a:rPr lang="en-US" altLang="zh-CN" sz="2000" dirty="0">
                <a:latin typeface="微软雅黑" panose="020B0503020204020204" charset="-122"/>
                <a:ea typeface="微软雅黑" panose="020B0503020204020204" charset="-122"/>
                <a:cs typeface="微软雅黑" panose="020B0503020204020204" charset="-122"/>
                <a:sym typeface="+mn-ea"/>
              </a:rPr>
              <a:t>13</a:t>
            </a:r>
            <a:r>
              <a:rPr lang="en-US" altLang="zh-CN" sz="2000" dirty="0">
                <a:latin typeface="微软雅黑" panose="020B0503020204020204" charset="-122"/>
                <a:ea typeface="微软雅黑" panose="020B0503020204020204" charset="-122"/>
                <a:cs typeface="微软雅黑" panose="020B0503020204020204" charset="-122"/>
                <a:sym typeface="+mn-ea"/>
              </a:rPr>
              <a:t>）其他与工程造价有关的内容。</a:t>
            </a:r>
            <a:endParaRPr lang="en-US" altLang="zh-CN"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en-US" altLang="zh-CN" sz="2000" dirty="0">
                <a:latin typeface="微软雅黑" panose="020B0503020204020204" charset="-122"/>
                <a:ea typeface="微软雅黑" panose="020B0503020204020204" charset="-122"/>
                <a:cs typeface="微软雅黑" panose="020B0503020204020204" charset="-122"/>
                <a:sym typeface="+mn-ea"/>
              </a:rPr>
              <a:t>       </a:t>
            </a:r>
            <a:endParaRPr lang="en-US" altLang="zh-CN" sz="2000" dirty="0">
              <a:latin typeface="微软雅黑" panose="020B0503020204020204" charset="-122"/>
              <a:ea typeface="微软雅黑" panose="020B0503020204020204" charset="-122"/>
              <a:cs typeface="微软雅黑" panose="020B0503020204020204" charset="-122"/>
              <a:sym typeface="+mn-ea"/>
            </a:endParaRPr>
          </a:p>
        </p:txBody>
      </p:sp>
      <p:sp>
        <p:nvSpPr>
          <p:cNvPr id="143364" name="Text Box 5"/>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4387" name="Rectangle 2"/>
          <p:cNvSpPr>
            <a:spLocks noGrp="1"/>
          </p:cNvSpPr>
          <p:nvPr>
            <p:ph type="title"/>
          </p:nvPr>
        </p:nvSpPr>
        <p:spPr>
          <a:xfrm>
            <a:off x="467995" y="1051560"/>
            <a:ext cx="7772400" cy="1143000"/>
          </a:xfrm>
        </p:spPr>
        <p:txBody>
          <a:bodyPr vert="horz" wrap="square" lIns="91440" tIns="45720" rIns="91440" bIns="45720" anchor="ctr" anchorCtr="0"/>
          <a:p>
            <a:pPr algn="l" eaLnBrk="1" hangingPunct="1"/>
            <a:r>
              <a:rPr lang="en-US" altLang="zh-CN" sz="2400" b="1" dirty="0">
                <a:solidFill>
                  <a:schemeClr val="tx1"/>
                </a:solidFill>
                <a:latin typeface="微软雅黑" panose="020B0503020204020204" charset="-122"/>
                <a:ea typeface="微软雅黑" panose="020B0503020204020204" charset="-122"/>
                <a:cs typeface="微软雅黑" panose="020B0503020204020204" charset="-122"/>
              </a:rPr>
              <a:t>2  </a:t>
            </a:r>
            <a:r>
              <a:rPr lang="zh-CN" altLang="en-US" sz="2400" b="1" dirty="0">
                <a:solidFill>
                  <a:schemeClr val="tx1"/>
                </a:solidFill>
                <a:latin typeface="微软雅黑" panose="020B0503020204020204" charset="-122"/>
                <a:ea typeface="微软雅黑" panose="020B0503020204020204" charset="-122"/>
                <a:cs typeface="微软雅黑" panose="020B0503020204020204" charset="-122"/>
              </a:rPr>
              <a:t>工程竣工结算审核</a:t>
            </a:r>
            <a:endParaRPr lang="zh-CN" altLang="en-US" sz="2400" b="1"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144388" name="Rectangle 3"/>
          <p:cNvSpPr>
            <a:spLocks noGrp="1"/>
          </p:cNvSpPr>
          <p:nvPr>
            <p:ph idx="1"/>
          </p:nvPr>
        </p:nvSpPr>
        <p:spPr>
          <a:xfrm>
            <a:off x="467995" y="1844675"/>
            <a:ext cx="8171815" cy="4537075"/>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3</a:t>
            </a:r>
            <a:r>
              <a:rPr lang="zh-CN" altLang="en-US" sz="2000" b="0" dirty="0">
                <a:cs typeface="微软雅黑" panose="020B0503020204020204" charset="-122"/>
              </a:rPr>
              <a:t>）审核人员依据送审资料、取证材料、会商纪要、工程造价管理部门的规定和</a:t>
            </a:r>
            <a:r>
              <a:rPr lang="en-US" altLang="zh-CN" sz="2000" b="0" dirty="0">
                <a:cs typeface="微软雅黑" panose="020B0503020204020204" charset="-122"/>
              </a:rPr>
              <a:t>《</a:t>
            </a:r>
            <a:r>
              <a:rPr lang="zh-CN" altLang="en-US" sz="2000" b="0" dirty="0">
                <a:cs typeface="微软雅黑" panose="020B0503020204020204" charset="-122"/>
              </a:rPr>
              <a:t>合同法</a:t>
            </a:r>
            <a:r>
              <a:rPr lang="en-US" altLang="zh-CN" sz="2000" b="0" dirty="0">
                <a:cs typeface="微软雅黑" panose="020B0503020204020204" charset="-122"/>
              </a:rPr>
              <a:t>》</a:t>
            </a:r>
            <a:r>
              <a:rPr lang="zh-CN" altLang="en-US" sz="2000" b="0" dirty="0">
                <a:cs typeface="微软雅黑" panose="020B0503020204020204" charset="-122"/>
              </a:rPr>
              <a:t>、</a:t>
            </a:r>
            <a:r>
              <a:rPr lang="en-US" altLang="zh-CN" sz="2000" b="0" dirty="0">
                <a:cs typeface="微软雅黑" panose="020B0503020204020204" charset="-122"/>
              </a:rPr>
              <a:t>《</a:t>
            </a:r>
            <a:r>
              <a:rPr lang="zh-CN" altLang="en-US" sz="2000" b="0" dirty="0">
                <a:cs typeface="微软雅黑" panose="020B0503020204020204" charset="-122"/>
              </a:rPr>
              <a:t>招标投标法</a:t>
            </a:r>
            <a:r>
              <a:rPr lang="en-US" altLang="zh-CN" sz="2000" b="0" dirty="0">
                <a:cs typeface="微软雅黑" panose="020B0503020204020204" charset="-122"/>
              </a:rPr>
              <a:t>》</a:t>
            </a:r>
            <a:r>
              <a:rPr lang="zh-CN" altLang="en-US" sz="2000" b="0" dirty="0">
                <a:cs typeface="微软雅黑" panose="020B0503020204020204" charset="-122"/>
              </a:rPr>
              <a:t>等国家的有关法规，对送审的工程预结算逐项进行审核，编制</a:t>
            </a:r>
            <a:r>
              <a:rPr lang="en-US" altLang="zh-CN" sz="2000" b="0" dirty="0">
                <a:cs typeface="微软雅黑" panose="020B0503020204020204" charset="-122"/>
              </a:rPr>
              <a:t>《</a:t>
            </a:r>
            <a:r>
              <a:rPr lang="zh-CN" altLang="en-US" sz="2000" b="0" dirty="0">
                <a:cs typeface="微软雅黑" panose="020B0503020204020204" charset="-122"/>
              </a:rPr>
              <a:t>工程审核计算书</a:t>
            </a:r>
            <a:r>
              <a:rPr lang="en-US" altLang="zh-CN" sz="2000" b="0" dirty="0">
                <a:cs typeface="微软雅黑" panose="020B0503020204020204" charset="-122"/>
              </a:rPr>
              <a:t>》</a:t>
            </a:r>
            <a:r>
              <a:rPr lang="zh-CN" altLang="en-US" sz="2000" b="0" dirty="0">
                <a:cs typeface="微软雅黑" panose="020B0503020204020204" charset="-122"/>
              </a:rPr>
              <a:t>和结算调整明细表征求意见稿，拟写初审意见，随同</a:t>
            </a:r>
            <a:r>
              <a:rPr lang="en-US" altLang="zh-CN" sz="2000" b="0" dirty="0">
                <a:cs typeface="微软雅黑" panose="020B0503020204020204" charset="-122"/>
              </a:rPr>
              <a:t>《</a:t>
            </a:r>
            <a:r>
              <a:rPr lang="zh-CN" altLang="en-US" sz="2000" b="0" dirty="0">
                <a:cs typeface="微软雅黑" panose="020B0503020204020204" charset="-122"/>
              </a:rPr>
              <a:t>咨询质量控制流程单</a:t>
            </a:r>
            <a:r>
              <a:rPr lang="en-US" altLang="zh-CN" sz="2000" b="0" dirty="0">
                <a:cs typeface="微软雅黑" panose="020B0503020204020204" charset="-122"/>
              </a:rPr>
              <a:t>》</a:t>
            </a:r>
            <a:r>
              <a:rPr lang="zh-CN" altLang="en-US" sz="2000" b="0" dirty="0">
                <a:cs typeface="微软雅黑" panose="020B0503020204020204" charset="-122"/>
              </a:rPr>
              <a:t>交项目负责人复核。</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4</a:t>
            </a:r>
            <a:r>
              <a:rPr lang="zh-CN" altLang="en-US" sz="2000" b="0" dirty="0">
                <a:cs typeface="微软雅黑" panose="020B0503020204020204" charset="-122"/>
              </a:rPr>
              <a:t>）项目负责人复核同意后，将初审意见和征求意见稿交送委托人，由委托人送交建设单位和施工单位征求意见。</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endParaRPr lang="zh-CN" altLang="en-US" sz="2000" b="0" dirty="0">
              <a:cs typeface="微软雅黑" panose="020B0503020204020204" charset="-122"/>
            </a:endParaRPr>
          </a:p>
        </p:txBody>
      </p:sp>
      <p:sp>
        <p:nvSpPr>
          <p:cNvPr id="144389" name="Text Box 4"/>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5411" name="Text Box 4"/>
          <p:cNvSpPr/>
          <p:nvPr/>
        </p:nvSpPr>
        <p:spPr>
          <a:xfrm>
            <a:off x="0" y="25241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竣工结（决）算阶段的造价控制方法和要求</a:t>
            </a:r>
            <a:endParaRPr lang="zh-CN" altLang="en-US" sz="2800" b="1" dirty="0">
              <a:latin typeface="微软雅黑" panose="020B0503020204020204" charset="-122"/>
              <a:ea typeface="微软雅黑" panose="020B0503020204020204" charset="-122"/>
              <a:sym typeface="+mn-ea"/>
            </a:endParaRPr>
          </a:p>
        </p:txBody>
      </p:sp>
      <p:sp>
        <p:nvSpPr>
          <p:cNvPr id="145412" name="Rectangle 5"/>
          <p:cNvSpPr/>
          <p:nvPr/>
        </p:nvSpPr>
        <p:spPr>
          <a:xfrm>
            <a:off x="467360" y="1268730"/>
            <a:ext cx="8242935" cy="5169535"/>
          </a:xfrm>
          <a:prstGeom prst="rect">
            <a:avLst/>
          </a:prstGeom>
          <a:noFill/>
          <a:ln w="9525">
            <a:noFill/>
          </a:ln>
        </p:spPr>
        <p:txBody>
          <a:bodyPr wrap="square">
            <a:spAutoFit/>
          </a:bodyPr>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5</a:t>
            </a:r>
            <a:r>
              <a:rPr lang="zh-CN" altLang="en-US" sz="2000" dirty="0">
                <a:latin typeface="微软雅黑" panose="020B0503020204020204" charset="-122"/>
                <a:ea typeface="微软雅黑" panose="020B0503020204020204" charset="-122"/>
                <a:cs typeface="微软雅黑" panose="020B0503020204020204" charset="-122"/>
              </a:rPr>
              <a:t>）如委托人、或建设单位、或施工单位对初审意见有异议，项目负责人应要求委托人约时召集建设单位、施工单位、审核单位进行会商，充分听取各方意见，必要时可实事求是地对初审意见进行调整，以求达成共识。</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6</a:t>
            </a:r>
            <a:r>
              <a:rPr lang="zh-CN" altLang="en-US" sz="2000" dirty="0">
                <a:latin typeface="微软雅黑" panose="020B0503020204020204" charset="-122"/>
                <a:ea typeface="微软雅黑" panose="020B0503020204020204" charset="-122"/>
                <a:cs typeface="微软雅黑" panose="020B0503020204020204" charset="-122"/>
              </a:rPr>
              <a:t>）对审核的结算达成一致意见后，项目负责人将审定意见交咨询企业技术负责人进行最终审定。</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7）委托人、建设单位、施工单位负责人和咨询单位技术负责人分别在《工程结算审定表》上签署意见，加盖公章。</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8）承发包双方对工程造价咨询单位出具的竣工结算审核意见仍有异议的，可以向县级以上地方建设行政主管部门申请调解。调解不成的，可依法申请仲裁或向人民法院提起诉讼。        </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47459" name="Rectangle 2"/>
          <p:cNvSpPr>
            <a:spLocks noGrp="1"/>
          </p:cNvSpPr>
          <p:nvPr>
            <p:ph type="subTitle" idx="1"/>
          </p:nvPr>
        </p:nvSpPr>
        <p:spPr>
          <a:xfrm>
            <a:off x="1042670" y="1482725"/>
            <a:ext cx="7162800" cy="2041525"/>
          </a:xfrm>
        </p:spPr>
        <p:txBody>
          <a:bodyPr vert="horz" wrap="square" lIns="91440" tIns="45720" rIns="91440" bIns="45720" anchor="t" anchorCtr="0"/>
          <a:p>
            <a:pPr algn="ctr" eaLnBrk="1" latinLnBrk="0" hangingPunct="1">
              <a:lnSpc>
                <a:spcPct val="150000"/>
              </a:lnSpc>
              <a:spcBef>
                <a:spcPts val="0"/>
              </a:spcBef>
              <a:buClrTx/>
              <a:buSzTx/>
              <a:buFontTx/>
            </a:pPr>
            <a:r>
              <a:rPr kumimoji="1" lang="zh-CN" altLang="en-US" sz="4400" dirty="0">
                <a:latin typeface="微软雅黑" panose="020B0503020204020204" charset="-122"/>
                <a:ea typeface="微软雅黑" panose="020B0503020204020204" charset="-122"/>
                <a:cs typeface="+mn-cs"/>
              </a:rPr>
              <a:t>祝愿大家身体健康、造价管理工作顺利、心想事成。</a:t>
            </a:r>
            <a:endParaRPr kumimoji="1" lang="zh-CN" altLang="en-US" sz="4400" dirty="0">
              <a:latin typeface="微软雅黑" panose="020B0503020204020204" charset="-122"/>
              <a:ea typeface="微软雅黑" panose="020B0503020204020204" charset="-122"/>
              <a:cs typeface="+mn-cs"/>
            </a:endParaRPr>
          </a:p>
        </p:txBody>
      </p:sp>
      <p:sp>
        <p:nvSpPr>
          <p:cNvPr id="147460" name="Rectangle 3"/>
          <p:cNvSpPr/>
          <p:nvPr/>
        </p:nvSpPr>
        <p:spPr>
          <a:xfrm>
            <a:off x="2484438" y="3931603"/>
            <a:ext cx="3816350" cy="1014730"/>
          </a:xfrm>
          <a:prstGeom prst="rect">
            <a:avLst/>
          </a:prstGeom>
          <a:noFill/>
          <a:ln w="9525">
            <a:noFill/>
          </a:ln>
        </p:spPr>
        <p:txBody>
          <a:bodyPr>
            <a:spAutoFit/>
          </a:bodyPr>
          <a:p>
            <a:pPr algn="ctr" eaLnBrk="0" hangingPunct="0"/>
            <a:r>
              <a:rPr lang="zh-CN" altLang="en-US" sz="6000" b="1" dirty="0">
                <a:solidFill>
                  <a:schemeClr val="tx2"/>
                </a:solidFill>
                <a:latin typeface="微软雅黑" panose="020B0503020204020204" charset="-122"/>
                <a:ea typeface="微软雅黑" panose="020B0503020204020204" charset="-122"/>
              </a:rPr>
              <a:t>谢谢大家</a:t>
            </a:r>
            <a:endParaRPr lang="zh-CN" altLang="en-US" sz="6000" b="1" dirty="0">
              <a:solidFill>
                <a:schemeClr val="tx2"/>
              </a:solidFill>
              <a:latin typeface="微软雅黑" panose="020B0503020204020204" charset="-122"/>
              <a:ea typeface="微软雅黑" panose="020B0503020204020204"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6387" name="Rectangle 2"/>
          <p:cNvSpPr>
            <a:spLocks noGrp="1"/>
          </p:cNvSpPr>
          <p:nvPr>
            <p:ph type="subTitle" idx="1"/>
          </p:nvPr>
        </p:nvSpPr>
        <p:spPr>
          <a:xfrm>
            <a:off x="469265" y="1268095"/>
            <a:ext cx="8153400" cy="5471795"/>
          </a:xfrm>
        </p:spPr>
        <p:txBody>
          <a:bodyPr vert="horz" wrap="square" lIns="91440" tIns="45720" rIns="91440" bIns="45720" anchor="t" anchorCtr="0"/>
          <a:p>
            <a:pPr algn="l" eaLnBrk="1" latinLnBrk="0" hangingPunct="1">
              <a:lnSpc>
                <a:spcPct val="150000"/>
              </a:lnSpc>
              <a:spcBef>
                <a:spcPts val="0"/>
              </a:spcBef>
              <a:buClrTx/>
              <a:buSzTx/>
              <a:buFontTx/>
            </a:pPr>
            <a:r>
              <a:rPr kumimoji="1" lang="zh-CN" altLang="en-US" sz="2400" b="1" dirty="0">
                <a:latin typeface="微软雅黑" panose="020B0503020204020204" charset="-122"/>
                <a:ea typeface="微软雅黑" panose="020B0503020204020204" charset="-122"/>
                <a:cs typeface="微软雅黑" panose="020B0503020204020204" charset="-122"/>
              </a:rPr>
              <a:t>全过程工程造价管理</a:t>
            </a:r>
            <a:r>
              <a:rPr kumimoji="1" lang="zh-CN" altLang="en-US" sz="2400" b="1" dirty="0">
                <a:solidFill>
                  <a:schemeClr val="tx2"/>
                </a:solidFill>
                <a:latin typeface="微软雅黑" panose="020B0503020204020204" charset="-122"/>
                <a:ea typeface="微软雅黑" panose="020B0503020204020204" charset="-122"/>
                <a:cs typeface="微软雅黑" panose="020B0503020204020204" charset="-122"/>
              </a:rPr>
              <a:t>咨询</a:t>
            </a:r>
            <a:r>
              <a:rPr kumimoji="1" lang="zh-CN" altLang="en-US" sz="2400" b="1" dirty="0">
                <a:latin typeface="微软雅黑" panose="020B0503020204020204" charset="-122"/>
                <a:ea typeface="微软雅黑" panose="020B0503020204020204" charset="-122"/>
                <a:cs typeface="微软雅黑" panose="020B0503020204020204" charset="-122"/>
              </a:rPr>
              <a:t>的定义</a:t>
            </a:r>
            <a:endParaRPr kumimoji="1" lang="zh-CN" altLang="en-US" sz="2000" dirty="0">
              <a:latin typeface="微软雅黑" panose="020B0503020204020204" charset="-122"/>
              <a:ea typeface="微软雅黑" panose="020B0503020204020204" charset="-122"/>
              <a:cs typeface="微软雅黑" panose="020B0503020204020204" charset="-122"/>
            </a:endParaRPr>
          </a:p>
          <a:p>
            <a:pPr algn="l" eaLnBrk="1" latinLnBrk="0" hangingPunct="1">
              <a:lnSpc>
                <a:spcPct val="150000"/>
              </a:lnSpc>
              <a:spcBef>
                <a:spcPts val="0"/>
              </a:spcBef>
              <a:buClrTx/>
              <a:buSzTx/>
              <a:buFontTx/>
            </a:pPr>
            <a:r>
              <a:rPr kumimoji="1" lang="zh-CN" altLang="en-US" sz="2000" dirty="0">
                <a:latin typeface="微软雅黑" panose="020B0503020204020204" charset="-122"/>
                <a:ea typeface="微软雅黑" panose="020B0503020204020204" charset="-122"/>
                <a:cs typeface="微软雅黑" panose="020B0503020204020204" charset="-122"/>
              </a:rPr>
              <a:t>       受委托方的委托，运用工程造价管理的知识和技术，为寻求解决建设项目决策、设计、招标、施工、结算等各个阶段工程造价管理的最佳途径而提供的智力服务。</a:t>
            </a:r>
            <a:endParaRPr kumimoji="1" lang="zh-CN" altLang="en-US" sz="2000" dirty="0">
              <a:latin typeface="微软雅黑" panose="020B0503020204020204" charset="-122"/>
              <a:ea typeface="微软雅黑" panose="020B0503020204020204" charset="-122"/>
              <a:cs typeface="微软雅黑" panose="020B0503020204020204" charset="-122"/>
            </a:endParaRPr>
          </a:p>
          <a:p>
            <a:pPr algn="l" eaLnBrk="1" hangingPunct="1">
              <a:buClrTx/>
              <a:buSzTx/>
              <a:buFontTx/>
            </a:pPr>
            <a:endParaRPr kumimoji="1" lang="en-US" altLang="zh-CN" sz="2000" dirty="0">
              <a:latin typeface="微软雅黑" panose="020B0503020204020204" charset="-122"/>
              <a:ea typeface="微软雅黑" panose="020B0503020204020204" charset="-122"/>
              <a:cs typeface="微软雅黑" panose="020B0503020204020204" charset="-122"/>
            </a:endParaRPr>
          </a:p>
        </p:txBody>
      </p:sp>
      <p:sp>
        <p:nvSpPr>
          <p:cNvPr id="16388" name="Rectangle 3"/>
          <p:cNvSpPr/>
          <p:nvPr/>
        </p:nvSpPr>
        <p:spPr>
          <a:xfrm>
            <a:off x="0" y="188913"/>
            <a:ext cx="77406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全过程造价管理控制概述及实践介绍</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7411" name="Rectangle 17"/>
          <p:cNvSpPr/>
          <p:nvPr/>
        </p:nvSpPr>
        <p:spPr>
          <a:xfrm>
            <a:off x="468630" y="1268095"/>
            <a:ext cx="8093075" cy="3014980"/>
          </a:xfrm>
          <a:prstGeom prst="rect">
            <a:avLst/>
          </a:prstGeom>
          <a:noFill/>
          <a:ln w="9525">
            <a:noFill/>
          </a:ln>
        </p:spPr>
        <p:txBody>
          <a:bodyPr wrap="square">
            <a:spAutoFit/>
          </a:bodyPr>
          <a:p>
            <a:pPr>
              <a:lnSpc>
                <a:spcPct val="150000"/>
              </a:lnSpc>
              <a:spcBef>
                <a:spcPct val="20000"/>
              </a:spcBef>
            </a:pPr>
            <a:r>
              <a:rPr lang="zh-CN" altLang="en-US" sz="2400" b="1" dirty="0">
                <a:latin typeface="微软雅黑" panose="020B0503020204020204" charset="-122"/>
                <a:ea typeface="微软雅黑" panose="020B0503020204020204" charset="-122"/>
                <a:cs typeface="微软雅黑" panose="020B0503020204020204" charset="-122"/>
              </a:rPr>
              <a:t>全过程工程造价管理咨询的任务</a:t>
            </a: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spcBef>
                <a:spcPct val="20000"/>
              </a:spcBef>
            </a:pPr>
            <a:r>
              <a:rPr lang="zh-CN" altLang="en-US" sz="2000" dirty="0">
                <a:latin typeface="微软雅黑" panose="020B0503020204020204" charset="-122"/>
                <a:ea typeface="微软雅黑" panose="020B0503020204020204" charset="-122"/>
                <a:cs typeface="微软雅黑" panose="020B0503020204020204" charset="-122"/>
              </a:rPr>
              <a:t>        建设项目全过程工程造价管理咨询的任务是依据国家有关法律、法规和建设行政主管部门的有关规定，通过对建设项目各阶段工程的计价，实施以工程造价管理为核心的项目管理，实现整个建设项目工程造价有效控制与调整，缩小投资偏差，控制投资风险，协助建设单位进行建设投资的合理筹措与投入，确保工程造价的控制目标。</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17412" name="Rectangle 18"/>
          <p:cNvSpPr/>
          <p:nvPr/>
        </p:nvSpPr>
        <p:spPr>
          <a:xfrm>
            <a:off x="0" y="188913"/>
            <a:ext cx="77406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全过程造价管理控制概述及实践介绍</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8435" name="Text Box 2"/>
          <p:cNvSpPr/>
          <p:nvPr/>
        </p:nvSpPr>
        <p:spPr>
          <a:xfrm>
            <a:off x="0" y="257175"/>
            <a:ext cx="8748713"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发包人对工程造价咨询人的委托</a:t>
            </a:r>
            <a:endParaRPr lang="zh-CN" altLang="en-US" sz="2800" b="1" dirty="0">
              <a:latin typeface="微软雅黑" panose="020B0503020204020204" charset="-122"/>
              <a:ea typeface="微软雅黑" panose="020B0503020204020204" charset="-122"/>
              <a:sym typeface="+mn-ea"/>
            </a:endParaRPr>
          </a:p>
        </p:txBody>
      </p:sp>
      <p:sp>
        <p:nvSpPr>
          <p:cNvPr id="18436" name="Text Box 10"/>
          <p:cNvSpPr txBox="1"/>
          <p:nvPr/>
        </p:nvSpPr>
        <p:spPr>
          <a:xfrm>
            <a:off x="2370455" y="1628775"/>
            <a:ext cx="490220" cy="3600450"/>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工程量清单及招标控制价编制</a:t>
            </a:r>
            <a:endParaRPr lang="zh-CN" altLang="en-US" sz="2000" dirty="0">
              <a:latin typeface="微软雅黑" panose="020B0503020204020204" charset="-122"/>
              <a:ea typeface="微软雅黑" panose="020B0503020204020204" charset="-122"/>
            </a:endParaRPr>
          </a:p>
        </p:txBody>
      </p:sp>
      <p:sp>
        <p:nvSpPr>
          <p:cNvPr id="18437" name="Text Box 12"/>
          <p:cNvSpPr txBox="1"/>
          <p:nvPr/>
        </p:nvSpPr>
        <p:spPr>
          <a:xfrm>
            <a:off x="4162425"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工程合同价款约定</a:t>
            </a:r>
            <a:endParaRPr lang="zh-CN" altLang="en-US" sz="2000" dirty="0">
              <a:latin typeface="微软雅黑" panose="020B0503020204020204" charset="-122"/>
              <a:ea typeface="微软雅黑" panose="020B0503020204020204" charset="-122"/>
            </a:endParaRPr>
          </a:p>
        </p:txBody>
      </p:sp>
      <p:sp>
        <p:nvSpPr>
          <p:cNvPr id="18438" name="Line 20"/>
          <p:cNvSpPr/>
          <p:nvPr/>
        </p:nvSpPr>
        <p:spPr>
          <a:xfrm>
            <a:off x="4716463" y="1773238"/>
            <a:ext cx="0" cy="3527425"/>
          </a:xfrm>
          <a:prstGeom prst="line">
            <a:avLst/>
          </a:prstGeom>
          <a:ln w="28575" cap="flat" cmpd="sng">
            <a:solidFill>
              <a:schemeClr val="accent2"/>
            </a:solidFill>
            <a:prstDash val="solid"/>
            <a:headEnd type="none" w="med" len="med"/>
            <a:tailEnd type="none" w="med" len="med"/>
          </a:ln>
        </p:spPr>
      </p:sp>
      <p:sp>
        <p:nvSpPr>
          <p:cNvPr id="18439" name="Line 21"/>
          <p:cNvSpPr/>
          <p:nvPr/>
        </p:nvSpPr>
        <p:spPr>
          <a:xfrm>
            <a:off x="8316913" y="1773238"/>
            <a:ext cx="0" cy="3600450"/>
          </a:xfrm>
          <a:prstGeom prst="line">
            <a:avLst/>
          </a:prstGeom>
          <a:ln w="28575" cap="flat" cmpd="sng">
            <a:solidFill>
              <a:schemeClr val="accent2"/>
            </a:solidFill>
            <a:prstDash val="solid"/>
            <a:headEnd type="none" w="med" len="med"/>
            <a:tailEnd type="none" w="med" len="med"/>
          </a:ln>
        </p:spPr>
      </p:sp>
      <p:sp>
        <p:nvSpPr>
          <p:cNvPr id="18440" name="Text Box 23"/>
          <p:cNvSpPr txBox="1"/>
          <p:nvPr/>
        </p:nvSpPr>
        <p:spPr>
          <a:xfrm>
            <a:off x="3276600" y="5516563"/>
            <a:ext cx="2952750" cy="342900"/>
          </a:xfrm>
          <a:prstGeom prst="rect">
            <a:avLst/>
          </a:prstGeom>
          <a:noFill/>
          <a:ln w="9525">
            <a:noFill/>
          </a:ln>
        </p:spPr>
        <p:txBody>
          <a:bodyPr>
            <a:spAutoFit/>
          </a:bodyPr>
          <a:p>
            <a:pPr marL="457200" indent="-457200" algn="ctr" eaLnBrk="0" hangingPunct="0">
              <a:spcBef>
                <a:spcPct val="20000"/>
              </a:spcBef>
            </a:pPr>
            <a:r>
              <a:rPr lang="zh-CN" altLang="en-US" sz="2400" b="1" dirty="0">
                <a:solidFill>
                  <a:schemeClr val="accent2"/>
                </a:solidFill>
                <a:latin typeface="微软雅黑" panose="020B0503020204020204" charset="-122"/>
                <a:ea typeface="微软雅黑" panose="020B0503020204020204" charset="-122"/>
              </a:rPr>
              <a:t>施工合同签订</a:t>
            </a:r>
            <a:endParaRPr lang="zh-CN" altLang="en-US" sz="2400" b="1" dirty="0">
              <a:solidFill>
                <a:schemeClr val="accent2"/>
              </a:solidFill>
              <a:latin typeface="微软雅黑" panose="020B0503020204020204" charset="-122"/>
              <a:ea typeface="微软雅黑" panose="020B0503020204020204" charset="-122"/>
            </a:endParaRPr>
          </a:p>
        </p:txBody>
      </p:sp>
      <p:sp>
        <p:nvSpPr>
          <p:cNvPr id="18441" name="Text Box 24"/>
          <p:cNvSpPr txBox="1"/>
          <p:nvPr/>
        </p:nvSpPr>
        <p:spPr>
          <a:xfrm>
            <a:off x="7056438" y="5516563"/>
            <a:ext cx="2087562" cy="342900"/>
          </a:xfrm>
          <a:prstGeom prst="rect">
            <a:avLst/>
          </a:prstGeom>
          <a:noFill/>
          <a:ln w="9525">
            <a:noFill/>
          </a:ln>
        </p:spPr>
        <p:txBody>
          <a:bodyPr>
            <a:spAutoFit/>
          </a:bodyPr>
          <a:p>
            <a:pPr marL="457200" indent="-457200" algn="ctr" eaLnBrk="0" hangingPunct="0">
              <a:spcBef>
                <a:spcPct val="20000"/>
              </a:spcBef>
            </a:pPr>
            <a:r>
              <a:rPr lang="zh-CN" altLang="en-US" sz="2400" b="1" dirty="0">
                <a:solidFill>
                  <a:schemeClr val="accent2"/>
                </a:solidFill>
                <a:latin typeface="Times New Roman" panose="02020603050405020304" pitchFamily="18" charset="0"/>
              </a:rPr>
              <a:t>竣工</a:t>
            </a:r>
            <a:endParaRPr lang="zh-CN" altLang="en-US" sz="2400" b="1" dirty="0">
              <a:solidFill>
                <a:schemeClr val="accent2"/>
              </a:solidFill>
              <a:latin typeface="Times New Roman" panose="02020603050405020304" pitchFamily="18" charset="0"/>
            </a:endParaRPr>
          </a:p>
        </p:txBody>
      </p:sp>
      <p:sp>
        <p:nvSpPr>
          <p:cNvPr id="18442" name="Line 25"/>
          <p:cNvSpPr/>
          <p:nvPr/>
        </p:nvSpPr>
        <p:spPr>
          <a:xfrm>
            <a:off x="2195513" y="1773238"/>
            <a:ext cx="0" cy="3671887"/>
          </a:xfrm>
          <a:prstGeom prst="line">
            <a:avLst/>
          </a:prstGeom>
          <a:ln w="28575" cap="flat" cmpd="sng">
            <a:solidFill>
              <a:schemeClr val="accent2"/>
            </a:solidFill>
            <a:prstDash val="solid"/>
            <a:headEnd type="none" w="med" len="med"/>
            <a:tailEnd type="none" w="med" len="med"/>
          </a:ln>
        </p:spPr>
      </p:sp>
      <p:sp>
        <p:nvSpPr>
          <p:cNvPr id="18443" name="Text Box 26"/>
          <p:cNvSpPr txBox="1"/>
          <p:nvPr/>
        </p:nvSpPr>
        <p:spPr>
          <a:xfrm>
            <a:off x="539750" y="4724400"/>
            <a:ext cx="2087563" cy="298450"/>
          </a:xfrm>
          <a:prstGeom prst="rect">
            <a:avLst/>
          </a:prstGeom>
          <a:noFill/>
          <a:ln w="9525">
            <a:noFill/>
          </a:ln>
        </p:spPr>
        <p:txBody>
          <a:bodyPr>
            <a:spAutoFit/>
          </a:bodyPr>
          <a:p>
            <a:pPr marL="457200" indent="-457200" algn="ctr" eaLnBrk="0" hangingPunct="0">
              <a:spcBef>
                <a:spcPct val="20000"/>
              </a:spcBef>
            </a:pPr>
            <a:r>
              <a:rPr lang="zh-CN" altLang="en-US" sz="2000" b="1" dirty="0">
                <a:solidFill>
                  <a:schemeClr val="accent2"/>
                </a:solidFill>
                <a:latin typeface="微软雅黑" panose="020B0503020204020204" charset="-122"/>
                <a:ea typeface="微软雅黑" panose="020B0503020204020204" charset="-122"/>
              </a:rPr>
              <a:t>设计阶段</a:t>
            </a:r>
            <a:endParaRPr lang="zh-CN" altLang="en-US" sz="2000" b="1" dirty="0">
              <a:solidFill>
                <a:schemeClr val="accent2"/>
              </a:solidFill>
              <a:latin typeface="微软雅黑" panose="020B0503020204020204" charset="-122"/>
              <a:ea typeface="微软雅黑" panose="020B0503020204020204" charset="-122"/>
            </a:endParaRPr>
          </a:p>
        </p:txBody>
      </p:sp>
      <p:sp>
        <p:nvSpPr>
          <p:cNvPr id="18444" name="Text Box 27"/>
          <p:cNvSpPr txBox="1"/>
          <p:nvPr/>
        </p:nvSpPr>
        <p:spPr>
          <a:xfrm>
            <a:off x="971550" y="1916113"/>
            <a:ext cx="488950" cy="2592387"/>
          </a:xfrm>
          <a:prstGeom prst="rect">
            <a:avLst/>
          </a:prstGeom>
          <a:solidFill>
            <a:schemeClr val="hlink"/>
          </a:solidFill>
          <a:ln w="9525">
            <a:noFill/>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限额设计</a:t>
            </a:r>
            <a:endParaRPr lang="zh-CN" altLang="en-US" sz="2000" dirty="0">
              <a:latin typeface="微软雅黑" panose="020B0503020204020204" charset="-122"/>
              <a:ea typeface="微软雅黑" panose="020B0503020204020204" charset="-122"/>
            </a:endParaRPr>
          </a:p>
        </p:txBody>
      </p:sp>
      <p:sp>
        <p:nvSpPr>
          <p:cNvPr id="18445" name="Text Box 28"/>
          <p:cNvSpPr txBox="1"/>
          <p:nvPr/>
        </p:nvSpPr>
        <p:spPr>
          <a:xfrm>
            <a:off x="3003550" y="1916113"/>
            <a:ext cx="488950" cy="2592387"/>
          </a:xfrm>
          <a:prstGeom prst="rect">
            <a:avLst/>
          </a:prstGeom>
          <a:solidFill>
            <a:schemeClr val="hlink"/>
          </a:solidFill>
          <a:ln w="9525">
            <a:noFill/>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清标</a:t>
            </a:r>
            <a:endParaRPr lang="zh-CN" altLang="en-US" sz="2000" dirty="0">
              <a:latin typeface="微软雅黑" panose="020B0503020204020204" charset="-122"/>
              <a:ea typeface="微软雅黑" panose="020B0503020204020204" charset="-122"/>
            </a:endParaRPr>
          </a:p>
        </p:txBody>
      </p:sp>
      <p:sp>
        <p:nvSpPr>
          <p:cNvPr id="18446" name="Text Box 30"/>
          <p:cNvSpPr txBox="1"/>
          <p:nvPr/>
        </p:nvSpPr>
        <p:spPr>
          <a:xfrm>
            <a:off x="4803775" y="1916113"/>
            <a:ext cx="488950" cy="2592387"/>
          </a:xfrm>
          <a:prstGeom prst="rect">
            <a:avLst/>
          </a:prstGeom>
          <a:solidFill>
            <a:schemeClr val="hlink"/>
          </a:solidFill>
          <a:ln w="9525">
            <a:noFill/>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价值工程</a:t>
            </a:r>
            <a:endParaRPr lang="zh-CN" altLang="en-US" sz="2000" dirty="0">
              <a:latin typeface="微软雅黑" panose="020B0503020204020204" charset="-122"/>
              <a:ea typeface="微软雅黑" panose="020B0503020204020204" charset="-122"/>
            </a:endParaRPr>
          </a:p>
        </p:txBody>
      </p:sp>
      <p:sp>
        <p:nvSpPr>
          <p:cNvPr id="18447" name="Text Box 32"/>
          <p:cNvSpPr txBox="1"/>
          <p:nvPr/>
        </p:nvSpPr>
        <p:spPr>
          <a:xfrm>
            <a:off x="8459788"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竣工结算的办理</a:t>
            </a:r>
            <a:endParaRPr lang="zh-CN" altLang="en-US" sz="2000" dirty="0">
              <a:latin typeface="微软雅黑" panose="020B0503020204020204" charset="-122"/>
              <a:ea typeface="微软雅黑" panose="020B0503020204020204" charset="-122"/>
            </a:endParaRPr>
          </a:p>
        </p:txBody>
      </p:sp>
      <p:sp>
        <p:nvSpPr>
          <p:cNvPr id="18448" name="Text Box 33"/>
          <p:cNvSpPr txBox="1"/>
          <p:nvPr/>
        </p:nvSpPr>
        <p:spPr>
          <a:xfrm>
            <a:off x="7115175"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工程价款调整</a:t>
            </a:r>
            <a:endParaRPr lang="zh-CN" altLang="en-US" sz="2000" dirty="0">
              <a:latin typeface="微软雅黑" panose="020B0503020204020204" charset="-122"/>
              <a:ea typeface="微软雅黑" panose="020B0503020204020204" charset="-122"/>
            </a:endParaRPr>
          </a:p>
        </p:txBody>
      </p:sp>
      <p:sp>
        <p:nvSpPr>
          <p:cNvPr id="18449" name="Text Box 34"/>
          <p:cNvSpPr txBox="1"/>
          <p:nvPr/>
        </p:nvSpPr>
        <p:spPr>
          <a:xfrm>
            <a:off x="6538913"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索赔与现场签证</a:t>
            </a:r>
            <a:endParaRPr lang="zh-CN" altLang="en-US" sz="2000" dirty="0">
              <a:latin typeface="微软雅黑" panose="020B0503020204020204" charset="-122"/>
              <a:ea typeface="微软雅黑" panose="020B0503020204020204" charset="-122"/>
            </a:endParaRPr>
          </a:p>
        </p:txBody>
      </p:sp>
      <p:sp>
        <p:nvSpPr>
          <p:cNvPr id="18450" name="Text Box 35"/>
          <p:cNvSpPr txBox="1"/>
          <p:nvPr/>
        </p:nvSpPr>
        <p:spPr>
          <a:xfrm>
            <a:off x="7691438"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工程计价争议处理</a:t>
            </a:r>
            <a:endParaRPr lang="zh-CN" altLang="en-US" sz="2000" dirty="0">
              <a:latin typeface="微软雅黑" panose="020B0503020204020204" charset="-122"/>
              <a:ea typeface="微软雅黑" panose="020B0503020204020204" charset="-122"/>
            </a:endParaRPr>
          </a:p>
        </p:txBody>
      </p:sp>
      <p:sp>
        <p:nvSpPr>
          <p:cNvPr id="18451" name="Text Box 36"/>
          <p:cNvSpPr txBox="1"/>
          <p:nvPr/>
        </p:nvSpPr>
        <p:spPr>
          <a:xfrm>
            <a:off x="5962650"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工程价款支付</a:t>
            </a:r>
            <a:endParaRPr lang="zh-CN" altLang="en-US" sz="2000" dirty="0">
              <a:latin typeface="微软雅黑" panose="020B0503020204020204" charset="-122"/>
              <a:ea typeface="微软雅黑" panose="020B0503020204020204" charset="-122"/>
            </a:endParaRPr>
          </a:p>
        </p:txBody>
      </p:sp>
      <p:sp>
        <p:nvSpPr>
          <p:cNvPr id="18452" name="Text Box 37"/>
          <p:cNvSpPr txBox="1"/>
          <p:nvPr/>
        </p:nvSpPr>
        <p:spPr>
          <a:xfrm>
            <a:off x="5384800" y="1916113"/>
            <a:ext cx="498475" cy="2592387"/>
          </a:xfrm>
          <a:prstGeom prst="rect">
            <a:avLst/>
          </a:prstGeom>
          <a:solidFill>
            <a:srgbClr val="000099"/>
          </a:solidFill>
          <a:ln w="9525" cap="flat" cmpd="sng">
            <a:solidFill>
              <a:schemeClr val="tx1"/>
            </a:solidFill>
            <a:prstDash val="solid"/>
            <a:miter/>
            <a:headEnd type="none" w="med" len="med"/>
            <a:tailEnd type="none" w="med" len="med"/>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工程计量</a:t>
            </a:r>
            <a:endParaRPr lang="zh-CN" altLang="en-US" sz="2000" dirty="0">
              <a:latin typeface="微软雅黑" panose="020B0503020204020204" charset="-122"/>
              <a:ea typeface="微软雅黑" panose="020B0503020204020204" charset="-122"/>
            </a:endParaRPr>
          </a:p>
        </p:txBody>
      </p:sp>
      <p:sp>
        <p:nvSpPr>
          <p:cNvPr id="18453" name="Text Box 38"/>
          <p:cNvSpPr txBox="1"/>
          <p:nvPr/>
        </p:nvSpPr>
        <p:spPr>
          <a:xfrm>
            <a:off x="2411413" y="4724400"/>
            <a:ext cx="2089150" cy="298450"/>
          </a:xfrm>
          <a:prstGeom prst="rect">
            <a:avLst/>
          </a:prstGeom>
          <a:noFill/>
          <a:ln w="9525">
            <a:noFill/>
          </a:ln>
        </p:spPr>
        <p:txBody>
          <a:bodyPr>
            <a:spAutoFit/>
          </a:bodyPr>
          <a:p>
            <a:pPr marL="457200" indent="-457200" algn="ctr" eaLnBrk="0" hangingPunct="0">
              <a:spcBef>
                <a:spcPct val="20000"/>
              </a:spcBef>
            </a:pPr>
            <a:r>
              <a:rPr lang="zh-CN" altLang="en-US" sz="2000" b="1" dirty="0">
                <a:solidFill>
                  <a:schemeClr val="accent2"/>
                </a:solidFill>
                <a:latin typeface="微软雅黑" panose="020B0503020204020204" charset="-122"/>
                <a:ea typeface="微软雅黑" panose="020B0503020204020204" charset="-122"/>
              </a:rPr>
              <a:t>招标阶段</a:t>
            </a:r>
            <a:endParaRPr lang="zh-CN" altLang="en-US" sz="2000" b="1" dirty="0">
              <a:solidFill>
                <a:schemeClr val="accent2"/>
              </a:solidFill>
              <a:latin typeface="微软雅黑" panose="020B0503020204020204" charset="-122"/>
              <a:ea typeface="微软雅黑" panose="020B0503020204020204" charset="-122"/>
            </a:endParaRPr>
          </a:p>
        </p:txBody>
      </p:sp>
      <p:sp>
        <p:nvSpPr>
          <p:cNvPr id="18454" name="Text Box 39"/>
          <p:cNvSpPr txBox="1"/>
          <p:nvPr/>
        </p:nvSpPr>
        <p:spPr>
          <a:xfrm>
            <a:off x="5219700" y="4724400"/>
            <a:ext cx="2665413" cy="527050"/>
          </a:xfrm>
          <a:prstGeom prst="rect">
            <a:avLst/>
          </a:prstGeom>
          <a:noFill/>
          <a:ln w="9525">
            <a:noFill/>
          </a:ln>
        </p:spPr>
        <p:txBody>
          <a:bodyPr>
            <a:spAutoFit/>
          </a:bodyPr>
          <a:p>
            <a:pPr marL="457200" indent="-457200" algn="ctr" eaLnBrk="0" hangingPunct="0">
              <a:spcBef>
                <a:spcPct val="20000"/>
              </a:spcBef>
            </a:pPr>
            <a:r>
              <a:rPr lang="zh-CN" altLang="en-US" sz="2000" b="1" dirty="0">
                <a:solidFill>
                  <a:schemeClr val="accent2"/>
                </a:solidFill>
                <a:latin typeface="微软雅黑" panose="020B0503020204020204" charset="-122"/>
                <a:ea typeface="微软雅黑" panose="020B0503020204020204" charset="-122"/>
              </a:rPr>
              <a:t>施工合同实施阶段</a:t>
            </a:r>
            <a:endParaRPr lang="zh-CN" altLang="en-US" sz="2000" b="1" dirty="0">
              <a:solidFill>
                <a:schemeClr val="accent2"/>
              </a:solidFill>
              <a:latin typeface="微软雅黑" panose="020B0503020204020204" charset="-122"/>
              <a:ea typeface="微软雅黑" panose="020B0503020204020204" charset="-122"/>
            </a:endParaRPr>
          </a:p>
        </p:txBody>
      </p:sp>
      <p:sp>
        <p:nvSpPr>
          <p:cNvPr id="18455" name="Text Box 40"/>
          <p:cNvSpPr txBox="1"/>
          <p:nvPr/>
        </p:nvSpPr>
        <p:spPr>
          <a:xfrm>
            <a:off x="1619250" y="5516563"/>
            <a:ext cx="1728788" cy="615950"/>
          </a:xfrm>
          <a:prstGeom prst="rect">
            <a:avLst/>
          </a:prstGeom>
          <a:noFill/>
          <a:ln w="9525">
            <a:noFill/>
          </a:ln>
        </p:spPr>
        <p:txBody>
          <a:bodyPr>
            <a:spAutoFit/>
          </a:bodyPr>
          <a:p>
            <a:pPr marL="457200" indent="-457200" algn="ctr" eaLnBrk="0" hangingPunct="0">
              <a:spcBef>
                <a:spcPct val="20000"/>
              </a:spcBef>
            </a:pPr>
            <a:r>
              <a:rPr lang="zh-CN" altLang="en-US" sz="2400" b="1" dirty="0">
                <a:solidFill>
                  <a:schemeClr val="accent2"/>
                </a:solidFill>
                <a:latin typeface="微软雅黑" panose="020B0503020204020204" charset="-122"/>
                <a:ea typeface="微软雅黑" panose="020B0503020204020204" charset="-122"/>
              </a:rPr>
              <a:t>施工招标</a:t>
            </a:r>
            <a:endParaRPr lang="zh-CN" altLang="en-US" sz="2400" b="1" dirty="0">
              <a:solidFill>
                <a:schemeClr val="accent2"/>
              </a:solidFill>
              <a:latin typeface="微软雅黑" panose="020B0503020204020204" charset="-122"/>
              <a:ea typeface="微软雅黑" panose="020B0503020204020204" charset="-122"/>
            </a:endParaRPr>
          </a:p>
        </p:txBody>
      </p:sp>
      <p:sp>
        <p:nvSpPr>
          <p:cNvPr id="18456" name="Text Box 41"/>
          <p:cNvSpPr txBox="1"/>
          <p:nvPr/>
        </p:nvSpPr>
        <p:spPr>
          <a:xfrm>
            <a:off x="163513" y="1916113"/>
            <a:ext cx="488950" cy="2592387"/>
          </a:xfrm>
          <a:prstGeom prst="rect">
            <a:avLst/>
          </a:prstGeom>
          <a:solidFill>
            <a:schemeClr val="hlink"/>
          </a:solidFill>
          <a:ln w="9525">
            <a:noFill/>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全过程造价管理策划</a:t>
            </a:r>
            <a:endParaRPr lang="zh-CN" altLang="en-US" sz="2000" dirty="0">
              <a:latin typeface="微软雅黑" panose="020B0503020204020204" charset="-122"/>
              <a:ea typeface="微软雅黑" panose="020B0503020204020204" charset="-122"/>
            </a:endParaRPr>
          </a:p>
        </p:txBody>
      </p:sp>
      <p:sp>
        <p:nvSpPr>
          <p:cNvPr id="18457" name="Line 42"/>
          <p:cNvSpPr/>
          <p:nvPr/>
        </p:nvSpPr>
        <p:spPr>
          <a:xfrm>
            <a:off x="900113" y="1773238"/>
            <a:ext cx="0" cy="3527425"/>
          </a:xfrm>
          <a:prstGeom prst="line">
            <a:avLst/>
          </a:prstGeom>
          <a:ln w="28575" cap="flat" cmpd="sng">
            <a:solidFill>
              <a:schemeClr val="accent2"/>
            </a:solidFill>
            <a:prstDash val="solid"/>
            <a:headEnd type="none" w="med" len="med"/>
            <a:tailEnd type="none" w="med" len="med"/>
          </a:ln>
        </p:spPr>
      </p:sp>
      <p:sp>
        <p:nvSpPr>
          <p:cNvPr id="18458" name="Text Box 43"/>
          <p:cNvSpPr txBox="1"/>
          <p:nvPr/>
        </p:nvSpPr>
        <p:spPr>
          <a:xfrm>
            <a:off x="-541337" y="4652963"/>
            <a:ext cx="2089150" cy="571500"/>
          </a:xfrm>
          <a:prstGeom prst="rect">
            <a:avLst/>
          </a:prstGeom>
          <a:noFill/>
          <a:ln w="9525">
            <a:noFill/>
          </a:ln>
        </p:spPr>
        <p:txBody>
          <a:bodyPr>
            <a:spAutoFit/>
          </a:bodyPr>
          <a:p>
            <a:pPr marL="457200" indent="-457200" algn="ctr" eaLnBrk="0" hangingPunct="0">
              <a:spcBef>
                <a:spcPct val="20000"/>
              </a:spcBef>
            </a:pPr>
            <a:r>
              <a:rPr lang="zh-CN" altLang="en-US" sz="2000" b="1" dirty="0">
                <a:solidFill>
                  <a:schemeClr val="accent2"/>
                </a:solidFill>
                <a:latin typeface="Times New Roman" panose="02020603050405020304" pitchFamily="18" charset="0"/>
              </a:rPr>
              <a:t>准备</a:t>
            </a:r>
            <a:endParaRPr lang="zh-CN" altLang="en-US" sz="2000" b="1" dirty="0">
              <a:solidFill>
                <a:schemeClr val="accent2"/>
              </a:solidFill>
              <a:latin typeface="Times New Roman" panose="02020603050405020304" pitchFamily="18" charset="0"/>
            </a:endParaRPr>
          </a:p>
          <a:p>
            <a:pPr marL="457200" indent="-457200" algn="ctr" eaLnBrk="0" hangingPunct="0">
              <a:spcBef>
                <a:spcPct val="20000"/>
              </a:spcBef>
            </a:pPr>
            <a:r>
              <a:rPr lang="zh-CN" altLang="en-US" sz="2000" b="1" dirty="0">
                <a:solidFill>
                  <a:schemeClr val="accent2"/>
                </a:solidFill>
                <a:latin typeface="Times New Roman" panose="02020603050405020304" pitchFamily="18" charset="0"/>
              </a:rPr>
              <a:t>阶段</a:t>
            </a:r>
            <a:endParaRPr lang="zh-CN" altLang="en-US" sz="2000" b="1" dirty="0">
              <a:solidFill>
                <a:schemeClr val="accent2"/>
              </a:solidFill>
              <a:latin typeface="Times New Roman" panose="02020603050405020304" pitchFamily="18" charset="0"/>
            </a:endParaRPr>
          </a:p>
        </p:txBody>
      </p:sp>
      <p:sp>
        <p:nvSpPr>
          <p:cNvPr id="18459" name="Text Box 44"/>
          <p:cNvSpPr txBox="1"/>
          <p:nvPr/>
        </p:nvSpPr>
        <p:spPr>
          <a:xfrm>
            <a:off x="1547813" y="1916113"/>
            <a:ext cx="488950" cy="2592387"/>
          </a:xfrm>
          <a:prstGeom prst="rect">
            <a:avLst/>
          </a:prstGeom>
          <a:solidFill>
            <a:schemeClr val="hlink"/>
          </a:solidFill>
          <a:ln w="9525">
            <a:noFill/>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方案优化</a:t>
            </a:r>
            <a:endParaRPr lang="zh-CN" altLang="en-US" sz="2000" dirty="0">
              <a:latin typeface="微软雅黑" panose="020B0503020204020204" charset="-122"/>
              <a:ea typeface="微软雅黑" panose="020B0503020204020204" charset="-122"/>
            </a:endParaRPr>
          </a:p>
        </p:txBody>
      </p:sp>
      <p:sp>
        <p:nvSpPr>
          <p:cNvPr id="18460" name="Text Box 45"/>
          <p:cNvSpPr txBox="1"/>
          <p:nvPr/>
        </p:nvSpPr>
        <p:spPr>
          <a:xfrm>
            <a:off x="3578225" y="1916113"/>
            <a:ext cx="488950" cy="2592387"/>
          </a:xfrm>
          <a:prstGeom prst="rect">
            <a:avLst/>
          </a:prstGeom>
          <a:solidFill>
            <a:schemeClr val="hlink"/>
          </a:solidFill>
          <a:ln w="9525">
            <a:noFill/>
          </a:ln>
        </p:spPr>
        <p:txBody>
          <a:bodyPr vert="eaVert">
            <a:spAutoFit/>
          </a:bodyPr>
          <a:p>
            <a:pPr algn="ctr">
              <a:spcBef>
                <a:spcPct val="50000"/>
              </a:spcBef>
            </a:pPr>
            <a:r>
              <a:rPr lang="zh-CN" altLang="en-US" sz="2000" dirty="0">
                <a:latin typeface="微软雅黑" panose="020B0503020204020204" charset="-122"/>
                <a:ea typeface="微软雅黑" panose="020B0503020204020204" charset="-122"/>
              </a:rPr>
              <a:t>合同条件咨询</a:t>
            </a:r>
            <a:endParaRPr lang="zh-CN" altLang="en-US" sz="2000" dirty="0">
              <a:latin typeface="微软雅黑" panose="020B0503020204020204" charset="-122"/>
              <a:ea typeface="微软雅黑" panose="020B0503020204020204"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9459" name="Text Box 4"/>
          <p:cNvSpPr/>
          <p:nvPr/>
        </p:nvSpPr>
        <p:spPr>
          <a:xfrm>
            <a:off x="0" y="260668"/>
            <a:ext cx="8748713" cy="64516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全过程工程造价管理咨询</a:t>
            </a:r>
            <a:endParaRPr lang="zh-CN" altLang="en-US" sz="2800" b="1" dirty="0">
              <a:latin typeface="微软雅黑" panose="020B0503020204020204" charset="-122"/>
              <a:ea typeface="微软雅黑" panose="020B0503020204020204" charset="-122"/>
              <a:sym typeface="+mn-ea"/>
            </a:endParaRPr>
          </a:p>
        </p:txBody>
      </p:sp>
      <p:sp>
        <p:nvSpPr>
          <p:cNvPr id="19460" name="Rectangle 5"/>
          <p:cNvSpPr/>
          <p:nvPr/>
        </p:nvSpPr>
        <p:spPr>
          <a:xfrm>
            <a:off x="467995" y="1268730"/>
            <a:ext cx="7999730" cy="3322955"/>
          </a:xfrm>
          <a:prstGeom prst="rect">
            <a:avLst/>
          </a:prstGeom>
          <a:noFill/>
          <a:ln w="9525">
            <a:noFill/>
          </a:ln>
        </p:spPr>
        <p:txBody>
          <a:bodyPr wrap="square">
            <a:spAutoFit/>
          </a:bodyPr>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建设项目全过程工程造价管理咨询依据建设项目的建设程序可划分五个阶段，分别是：</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000" dirty="0">
                <a:solidFill>
                  <a:schemeClr val="tx2"/>
                </a:solidFill>
                <a:latin typeface="微软雅黑" panose="020B0503020204020204" charset="-122"/>
                <a:ea typeface="微软雅黑" panose="020B0503020204020204" charset="-122"/>
                <a:cs typeface="微软雅黑" panose="020B0503020204020204" charset="-122"/>
              </a:rPr>
              <a:t>决策阶段</a:t>
            </a:r>
            <a:endParaRPr lang="zh-CN" altLang="en-US" sz="20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solidFill>
                  <a:schemeClr val="tx2"/>
                </a:solidFill>
                <a:latin typeface="微软雅黑" panose="020B0503020204020204" charset="-122"/>
                <a:ea typeface="微软雅黑" panose="020B0503020204020204" charset="-122"/>
                <a:cs typeface="微软雅黑" panose="020B0503020204020204" charset="-122"/>
              </a:rPr>
              <a:t>       设计阶段</a:t>
            </a:r>
            <a:endParaRPr lang="zh-CN" altLang="en-US" sz="20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solidFill>
                  <a:schemeClr val="tx2"/>
                </a:solidFill>
                <a:latin typeface="微软雅黑" panose="020B0503020204020204" charset="-122"/>
                <a:ea typeface="微软雅黑" panose="020B0503020204020204" charset="-122"/>
                <a:cs typeface="微软雅黑" panose="020B0503020204020204" charset="-122"/>
              </a:rPr>
              <a:t>       招投标阶段</a:t>
            </a:r>
            <a:endParaRPr lang="zh-CN" altLang="en-US" sz="20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solidFill>
                  <a:schemeClr val="tx2"/>
                </a:solidFill>
                <a:latin typeface="微软雅黑" panose="020B0503020204020204" charset="-122"/>
                <a:ea typeface="微软雅黑" panose="020B0503020204020204" charset="-122"/>
                <a:cs typeface="微软雅黑" panose="020B0503020204020204" charset="-122"/>
              </a:rPr>
              <a:t>       施工阶段</a:t>
            </a:r>
            <a:endParaRPr lang="zh-CN" altLang="en-US" sz="20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solidFill>
                  <a:schemeClr val="tx2"/>
                </a:solidFill>
                <a:latin typeface="微软雅黑" panose="020B0503020204020204" charset="-122"/>
                <a:ea typeface="微软雅黑" panose="020B0503020204020204" charset="-122"/>
                <a:cs typeface="微软雅黑" panose="020B0503020204020204" charset="-122"/>
              </a:rPr>
              <a:t>       竣工阶段</a:t>
            </a:r>
            <a:endParaRPr lang="zh-CN" altLang="en-US" sz="2000" dirty="0">
              <a:solidFill>
                <a:schemeClr val="tx2"/>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0483" name="Text Box 2"/>
          <p:cNvSpPr/>
          <p:nvPr/>
        </p:nvSpPr>
        <p:spPr>
          <a:xfrm>
            <a:off x="0" y="260350"/>
            <a:ext cx="7524750"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项目各阶段对增值的影响</a:t>
            </a:r>
            <a:endParaRPr lang="zh-CN" altLang="en-US" sz="2800" b="1" dirty="0">
              <a:latin typeface="微软雅黑" panose="020B0503020204020204" charset="-122"/>
              <a:ea typeface="微软雅黑" panose="020B0503020204020204" charset="-122"/>
              <a:sym typeface="+mn-ea"/>
            </a:endParaRPr>
          </a:p>
        </p:txBody>
      </p:sp>
      <p:sp>
        <p:nvSpPr>
          <p:cNvPr id="20484" name="Line 3"/>
          <p:cNvSpPr/>
          <p:nvPr/>
        </p:nvSpPr>
        <p:spPr>
          <a:xfrm>
            <a:off x="762000" y="5486400"/>
            <a:ext cx="7467600" cy="0"/>
          </a:xfrm>
          <a:prstGeom prst="line">
            <a:avLst/>
          </a:prstGeom>
          <a:ln w="28575" cap="flat" cmpd="sng">
            <a:solidFill>
              <a:srgbClr val="FFFFCC"/>
            </a:solidFill>
            <a:prstDash val="solid"/>
            <a:headEnd type="none" w="med" len="med"/>
            <a:tailEnd type="triangle" w="med" len="med"/>
          </a:ln>
        </p:spPr>
      </p:sp>
      <p:sp>
        <p:nvSpPr>
          <p:cNvPr id="20485" name="Line 4"/>
          <p:cNvSpPr/>
          <p:nvPr/>
        </p:nvSpPr>
        <p:spPr>
          <a:xfrm flipV="1">
            <a:off x="762000" y="1371600"/>
            <a:ext cx="0" cy="4114800"/>
          </a:xfrm>
          <a:prstGeom prst="line">
            <a:avLst/>
          </a:prstGeom>
          <a:ln w="28575" cap="flat" cmpd="sng">
            <a:solidFill>
              <a:srgbClr val="FFFFCC"/>
            </a:solidFill>
            <a:prstDash val="solid"/>
            <a:headEnd type="none" w="med" len="med"/>
            <a:tailEnd type="triangle" w="med" len="med"/>
          </a:ln>
        </p:spPr>
      </p:sp>
      <p:sp>
        <p:nvSpPr>
          <p:cNvPr id="20486" name="Text Box 5"/>
          <p:cNvSpPr txBox="1"/>
          <p:nvPr/>
        </p:nvSpPr>
        <p:spPr>
          <a:xfrm>
            <a:off x="7772400" y="5562600"/>
            <a:ext cx="1219200" cy="398780"/>
          </a:xfrm>
          <a:prstGeom prst="rect">
            <a:avLst/>
          </a:prstGeom>
          <a:noFill/>
          <a:ln w="9525">
            <a:noFill/>
          </a:ln>
        </p:spPr>
        <p:txBody>
          <a:bodyPr>
            <a:spAutoFit/>
          </a:bodyPr>
          <a:p>
            <a:pPr algn="ctr" eaLnBrk="0" hangingPunct="0">
              <a:spcBef>
                <a:spcPct val="50000"/>
              </a:spcBef>
            </a:pPr>
            <a:r>
              <a:rPr lang="zh-CN" altLang="en-US" sz="2000" b="1" dirty="0">
                <a:latin typeface="微软雅黑" panose="020B0503020204020204" charset="-122"/>
                <a:ea typeface="微软雅黑" panose="020B0503020204020204" charset="-122"/>
              </a:rPr>
              <a:t>时间</a:t>
            </a:r>
            <a:endParaRPr lang="zh-CN" altLang="en-US" sz="2000" b="1" dirty="0">
              <a:latin typeface="微软雅黑" panose="020B0503020204020204" charset="-122"/>
              <a:ea typeface="微软雅黑" panose="020B0503020204020204" charset="-122"/>
            </a:endParaRPr>
          </a:p>
        </p:txBody>
      </p:sp>
      <p:sp>
        <p:nvSpPr>
          <p:cNvPr id="20487" name="Line 6"/>
          <p:cNvSpPr/>
          <p:nvPr/>
        </p:nvSpPr>
        <p:spPr>
          <a:xfrm>
            <a:off x="3886200" y="1371600"/>
            <a:ext cx="0" cy="4876800"/>
          </a:xfrm>
          <a:prstGeom prst="line">
            <a:avLst/>
          </a:prstGeom>
          <a:ln w="9525" cap="flat" cmpd="sng">
            <a:solidFill>
              <a:srgbClr val="FFFFCC"/>
            </a:solidFill>
            <a:prstDash val="dashDot"/>
            <a:headEnd type="none" w="med" len="med"/>
            <a:tailEnd type="none" w="med" len="med"/>
          </a:ln>
        </p:spPr>
      </p:sp>
      <p:sp>
        <p:nvSpPr>
          <p:cNvPr id="20488" name="Line 7"/>
          <p:cNvSpPr/>
          <p:nvPr/>
        </p:nvSpPr>
        <p:spPr>
          <a:xfrm>
            <a:off x="2362200" y="1371600"/>
            <a:ext cx="0" cy="4800600"/>
          </a:xfrm>
          <a:prstGeom prst="line">
            <a:avLst/>
          </a:prstGeom>
          <a:ln w="9525" cap="flat" cmpd="sng">
            <a:solidFill>
              <a:srgbClr val="FFFFCC"/>
            </a:solidFill>
            <a:prstDash val="dashDot"/>
            <a:headEnd type="none" w="med" len="med"/>
            <a:tailEnd type="none" w="med" len="med"/>
          </a:ln>
        </p:spPr>
      </p:sp>
      <p:sp>
        <p:nvSpPr>
          <p:cNvPr id="20489" name="Line 8"/>
          <p:cNvSpPr/>
          <p:nvPr/>
        </p:nvSpPr>
        <p:spPr>
          <a:xfrm>
            <a:off x="6477000" y="1447800"/>
            <a:ext cx="0" cy="4724400"/>
          </a:xfrm>
          <a:prstGeom prst="line">
            <a:avLst/>
          </a:prstGeom>
          <a:ln w="9525" cap="flat" cmpd="sng">
            <a:solidFill>
              <a:srgbClr val="FFFFCC"/>
            </a:solidFill>
            <a:prstDash val="dashDot"/>
            <a:headEnd type="none" w="med" len="med"/>
            <a:tailEnd type="none" w="med" len="med"/>
          </a:ln>
        </p:spPr>
      </p:sp>
      <p:sp>
        <p:nvSpPr>
          <p:cNvPr id="20490" name="Freeform 9"/>
          <p:cNvSpPr/>
          <p:nvPr/>
        </p:nvSpPr>
        <p:spPr>
          <a:xfrm>
            <a:off x="1447800" y="1447800"/>
            <a:ext cx="6400800" cy="3924300"/>
          </a:xfrm>
          <a:custGeom>
            <a:avLst/>
            <a:gdLst>
              <a:gd name="txL" fmla="*/ 0 w 4032"/>
              <a:gd name="txT" fmla="*/ 0 h 2472"/>
              <a:gd name="txR" fmla="*/ 4032 w 4032"/>
              <a:gd name="txB" fmla="*/ 2472 h 2472"/>
            </a:gdLst>
            <a:ahLst/>
            <a:cxnLst>
              <a:cxn ang="0">
                <a:pos x="0" y="0"/>
              </a:cxn>
              <a:cxn ang="0">
                <a:pos x="1248" y="2064"/>
              </a:cxn>
              <a:cxn ang="0">
                <a:pos x="4032" y="2448"/>
              </a:cxn>
            </a:cxnLst>
            <a:rect l="txL" t="txT" r="txR" b="txB"/>
            <a:pathLst>
              <a:path w="4032" h="2472">
                <a:moveTo>
                  <a:pt x="0" y="0"/>
                </a:moveTo>
                <a:cubicBezTo>
                  <a:pt x="288" y="828"/>
                  <a:pt x="576" y="1656"/>
                  <a:pt x="1248" y="2064"/>
                </a:cubicBezTo>
                <a:cubicBezTo>
                  <a:pt x="1920" y="2472"/>
                  <a:pt x="3568" y="2384"/>
                  <a:pt x="4032" y="2448"/>
                </a:cubicBezTo>
              </a:path>
            </a:pathLst>
          </a:custGeom>
          <a:noFill/>
          <a:ln w="38100" cap="flat" cmpd="sng">
            <a:solidFill>
              <a:srgbClr val="FFFFCC"/>
            </a:solidFill>
            <a:prstDash val="dash"/>
            <a:round/>
            <a:headEnd type="none" w="med" len="med"/>
            <a:tailEnd type="none" w="med" len="med"/>
          </a:ln>
        </p:spPr>
        <p:txBody>
          <a:bodyPr wrap="none" anchor="ctr" anchorCtr="0"/>
          <a:p>
            <a:endParaRPr lang="zh-CN" altLang="en-US" dirty="0">
              <a:latin typeface="微软雅黑" panose="020B0503020204020204" charset="-122"/>
              <a:ea typeface="微软雅黑" panose="020B0503020204020204" charset="-122"/>
            </a:endParaRPr>
          </a:p>
        </p:txBody>
      </p:sp>
      <p:sp>
        <p:nvSpPr>
          <p:cNvPr id="20491" name="Text Box 10"/>
          <p:cNvSpPr txBox="1"/>
          <p:nvPr/>
        </p:nvSpPr>
        <p:spPr>
          <a:xfrm>
            <a:off x="838200" y="5638800"/>
            <a:ext cx="1371600" cy="893763"/>
          </a:xfrm>
          <a:prstGeom prst="rect">
            <a:avLst/>
          </a:prstGeom>
          <a:noFill/>
          <a:ln w="9525">
            <a:noFill/>
          </a:ln>
        </p:spPr>
        <p:txBody>
          <a:bodyPr>
            <a:spAutoFit/>
          </a:bodyPr>
          <a:p>
            <a:pPr algn="ctr" eaLnBrk="0" hangingPunct="0">
              <a:spcBef>
                <a:spcPct val="50000"/>
              </a:spcBef>
            </a:pPr>
            <a:r>
              <a:rPr lang="zh-CN" altLang="en-US" sz="1800" b="1" dirty="0">
                <a:latin typeface="微软雅黑" panose="020B0503020204020204" charset="-122"/>
                <a:ea typeface="微软雅黑" panose="020B0503020204020204" charset="-122"/>
              </a:rPr>
              <a:t>项目建议和可行性研究</a:t>
            </a:r>
            <a:endParaRPr lang="zh-CN" altLang="en-US" sz="1800" b="1" dirty="0">
              <a:latin typeface="微软雅黑" panose="020B0503020204020204" charset="-122"/>
              <a:ea typeface="微软雅黑" panose="020B0503020204020204" charset="-122"/>
            </a:endParaRPr>
          </a:p>
        </p:txBody>
      </p:sp>
      <p:sp>
        <p:nvSpPr>
          <p:cNvPr id="20492" name="Text Box 11"/>
          <p:cNvSpPr txBox="1"/>
          <p:nvPr/>
        </p:nvSpPr>
        <p:spPr>
          <a:xfrm>
            <a:off x="2438400" y="5791200"/>
            <a:ext cx="1371600" cy="481013"/>
          </a:xfrm>
          <a:prstGeom prst="rect">
            <a:avLst/>
          </a:prstGeom>
          <a:noFill/>
          <a:ln w="9525">
            <a:noFill/>
          </a:ln>
        </p:spPr>
        <p:txBody>
          <a:bodyPr>
            <a:spAutoFit/>
          </a:bodyPr>
          <a:p>
            <a:pPr algn="ctr" eaLnBrk="0" hangingPunct="0">
              <a:spcBef>
                <a:spcPct val="50000"/>
              </a:spcBef>
            </a:pPr>
            <a:r>
              <a:rPr lang="zh-CN" altLang="en-US" sz="1800" b="1" dirty="0">
                <a:latin typeface="微软雅黑" panose="020B0503020204020204" charset="-122"/>
                <a:ea typeface="微软雅黑" panose="020B0503020204020204" charset="-122"/>
              </a:rPr>
              <a:t>设计和计划</a:t>
            </a:r>
            <a:endParaRPr lang="zh-CN" altLang="en-US" sz="1800" b="1" dirty="0">
              <a:latin typeface="微软雅黑" panose="020B0503020204020204" charset="-122"/>
              <a:ea typeface="微软雅黑" panose="020B0503020204020204" charset="-122"/>
            </a:endParaRPr>
          </a:p>
        </p:txBody>
      </p:sp>
      <p:sp>
        <p:nvSpPr>
          <p:cNvPr id="20493" name="Text Box 12"/>
          <p:cNvSpPr txBox="1"/>
          <p:nvPr/>
        </p:nvSpPr>
        <p:spPr>
          <a:xfrm>
            <a:off x="4419600" y="5791200"/>
            <a:ext cx="1371600" cy="274638"/>
          </a:xfrm>
          <a:prstGeom prst="rect">
            <a:avLst/>
          </a:prstGeom>
          <a:noFill/>
          <a:ln w="9525">
            <a:noFill/>
          </a:ln>
        </p:spPr>
        <p:txBody>
          <a:bodyPr>
            <a:spAutoFit/>
          </a:bodyPr>
          <a:p>
            <a:pPr algn="ctr" eaLnBrk="0" hangingPunct="0">
              <a:spcBef>
                <a:spcPct val="50000"/>
              </a:spcBef>
            </a:pPr>
            <a:r>
              <a:rPr lang="zh-CN" altLang="en-US" sz="1800" b="1" dirty="0">
                <a:latin typeface="微软雅黑" panose="020B0503020204020204" charset="-122"/>
                <a:ea typeface="微软雅黑" panose="020B0503020204020204" charset="-122"/>
              </a:rPr>
              <a:t>施工</a:t>
            </a:r>
            <a:endParaRPr lang="zh-CN" altLang="en-US" sz="1800" b="1" dirty="0">
              <a:latin typeface="微软雅黑" panose="020B0503020204020204" charset="-122"/>
              <a:ea typeface="微软雅黑" panose="020B0503020204020204" charset="-122"/>
            </a:endParaRPr>
          </a:p>
        </p:txBody>
      </p:sp>
      <p:sp>
        <p:nvSpPr>
          <p:cNvPr id="20494" name="Text Box 13"/>
          <p:cNvSpPr txBox="1"/>
          <p:nvPr/>
        </p:nvSpPr>
        <p:spPr>
          <a:xfrm>
            <a:off x="6477000" y="5791200"/>
            <a:ext cx="1371600" cy="274638"/>
          </a:xfrm>
          <a:prstGeom prst="rect">
            <a:avLst/>
          </a:prstGeom>
          <a:noFill/>
          <a:ln w="9525">
            <a:noFill/>
          </a:ln>
        </p:spPr>
        <p:txBody>
          <a:bodyPr>
            <a:spAutoFit/>
          </a:bodyPr>
          <a:p>
            <a:pPr algn="ctr" eaLnBrk="0" hangingPunct="0">
              <a:spcBef>
                <a:spcPct val="50000"/>
              </a:spcBef>
            </a:pPr>
            <a:r>
              <a:rPr lang="zh-CN" altLang="en-US" sz="1800" b="1" dirty="0">
                <a:latin typeface="微软雅黑" panose="020B0503020204020204" charset="-122"/>
                <a:ea typeface="微软雅黑" panose="020B0503020204020204" charset="-122"/>
              </a:rPr>
              <a:t>使用</a:t>
            </a:r>
            <a:endParaRPr lang="zh-CN" altLang="en-US" sz="1800" b="1" dirty="0">
              <a:latin typeface="微软雅黑" panose="020B0503020204020204" charset="-122"/>
              <a:ea typeface="微软雅黑" panose="020B0503020204020204" charset="-122"/>
            </a:endParaRPr>
          </a:p>
        </p:txBody>
      </p:sp>
      <p:sp>
        <p:nvSpPr>
          <p:cNvPr id="20495" name="Text Box 14"/>
          <p:cNvSpPr txBox="1"/>
          <p:nvPr/>
        </p:nvSpPr>
        <p:spPr>
          <a:xfrm>
            <a:off x="0" y="1051560"/>
            <a:ext cx="2576513" cy="368300"/>
          </a:xfrm>
          <a:prstGeom prst="rect">
            <a:avLst/>
          </a:prstGeom>
          <a:noFill/>
          <a:ln w="9525">
            <a:noFill/>
          </a:ln>
        </p:spPr>
        <p:txBody>
          <a:bodyPr>
            <a:spAutoFit/>
          </a:bodyPr>
          <a:p>
            <a:pPr algn="ctr" eaLnBrk="0" hangingPunct="0">
              <a:spcBef>
                <a:spcPct val="50000"/>
              </a:spcBef>
            </a:pPr>
            <a:r>
              <a:rPr lang="zh-CN" altLang="en-US" sz="1800" b="1" dirty="0">
                <a:latin typeface="微软雅黑" panose="020B0503020204020204" charset="-122"/>
                <a:ea typeface="微软雅黑" panose="020B0503020204020204" charset="-122"/>
              </a:rPr>
              <a:t>对项目价值的影响</a:t>
            </a:r>
            <a:endParaRPr lang="zh-CN" altLang="en-US" sz="1800" b="1" dirty="0">
              <a:latin typeface="微软雅黑" panose="020B0503020204020204" charset="-122"/>
              <a:ea typeface="微软雅黑" panose="020B0503020204020204" charset="-122"/>
            </a:endParaRPr>
          </a:p>
        </p:txBody>
      </p:sp>
      <p:sp>
        <p:nvSpPr>
          <p:cNvPr id="20496" name="Freeform 15"/>
          <p:cNvSpPr/>
          <p:nvPr/>
        </p:nvSpPr>
        <p:spPr>
          <a:xfrm>
            <a:off x="762000" y="1600200"/>
            <a:ext cx="7010400" cy="3886200"/>
          </a:xfrm>
          <a:custGeom>
            <a:avLst/>
            <a:gdLst>
              <a:gd name="txL" fmla="*/ 0 w 4416"/>
              <a:gd name="txT" fmla="*/ 0 h 2448"/>
              <a:gd name="txR" fmla="*/ 4416 w 4416"/>
              <a:gd name="txB" fmla="*/ 2448 h 2448"/>
            </a:gdLst>
            <a:ahLst/>
            <a:cxnLst>
              <a:cxn ang="0">
                <a:pos x="0" y="2448"/>
              </a:cxn>
              <a:cxn ang="0">
                <a:pos x="1872" y="1968"/>
              </a:cxn>
              <a:cxn ang="0">
                <a:pos x="3120" y="384"/>
              </a:cxn>
              <a:cxn ang="0">
                <a:pos x="4416" y="0"/>
              </a:cxn>
            </a:cxnLst>
            <a:rect l="txL" t="txT" r="txR" b="txB"/>
            <a:pathLst>
              <a:path w="4416" h="2448">
                <a:moveTo>
                  <a:pt x="0" y="2448"/>
                </a:moveTo>
                <a:cubicBezTo>
                  <a:pt x="676" y="2380"/>
                  <a:pt x="1352" y="2312"/>
                  <a:pt x="1872" y="1968"/>
                </a:cubicBezTo>
                <a:cubicBezTo>
                  <a:pt x="2392" y="1624"/>
                  <a:pt x="2696" y="712"/>
                  <a:pt x="3120" y="384"/>
                </a:cubicBezTo>
                <a:cubicBezTo>
                  <a:pt x="3544" y="56"/>
                  <a:pt x="4200" y="64"/>
                  <a:pt x="4416" y="0"/>
                </a:cubicBezTo>
              </a:path>
            </a:pathLst>
          </a:custGeom>
          <a:noFill/>
          <a:ln w="28575" cap="flat" cmpd="sng">
            <a:solidFill>
              <a:srgbClr val="FFFFCC"/>
            </a:solidFill>
            <a:prstDash val="solid"/>
            <a:round/>
            <a:headEnd type="none" w="med" len="med"/>
            <a:tailEnd type="none" w="med" len="med"/>
          </a:ln>
        </p:spPr>
        <p:txBody>
          <a:bodyPr wrap="none" anchor="ctr" anchorCtr="0"/>
          <a:p>
            <a:endParaRPr lang="zh-CN" altLang="en-US" dirty="0">
              <a:latin typeface="微软雅黑" panose="020B0503020204020204" charset="-122"/>
              <a:ea typeface="微软雅黑" panose="020B0503020204020204" charset="-122"/>
            </a:endParaRPr>
          </a:p>
        </p:txBody>
      </p:sp>
      <p:sp>
        <p:nvSpPr>
          <p:cNvPr id="20497" name="Text Box 16"/>
          <p:cNvSpPr txBox="1"/>
          <p:nvPr/>
        </p:nvSpPr>
        <p:spPr>
          <a:xfrm>
            <a:off x="6781800" y="1828800"/>
            <a:ext cx="1676400" cy="481013"/>
          </a:xfrm>
          <a:prstGeom prst="rect">
            <a:avLst/>
          </a:prstGeom>
          <a:noFill/>
          <a:ln w="9525">
            <a:noFill/>
          </a:ln>
        </p:spPr>
        <p:txBody>
          <a:bodyPr>
            <a:spAutoFit/>
          </a:bodyPr>
          <a:p>
            <a:pPr algn="ctr" eaLnBrk="0" hangingPunct="0">
              <a:spcBef>
                <a:spcPct val="50000"/>
              </a:spcBef>
            </a:pPr>
            <a:r>
              <a:rPr lang="zh-CN" altLang="en-US" sz="1800" b="1" dirty="0">
                <a:latin typeface="微软雅黑" panose="020B0503020204020204" charset="-122"/>
                <a:ea typeface="微软雅黑" panose="020B0503020204020204" charset="-122"/>
              </a:rPr>
              <a:t>累计投资曲线</a:t>
            </a:r>
            <a:endParaRPr lang="zh-CN" altLang="en-US" sz="1800" b="1" dirty="0">
              <a:latin typeface="微软雅黑" panose="020B0503020204020204" charset="-122"/>
              <a:ea typeface="微软雅黑" panose="020B0503020204020204" charset="-122"/>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1507" name="Rectangle 2"/>
          <p:cNvSpPr>
            <a:spLocks noGrp="1"/>
          </p:cNvSpPr>
          <p:nvPr>
            <p:ph idx="1"/>
          </p:nvPr>
        </p:nvSpPr>
        <p:spPr>
          <a:xfrm>
            <a:off x="539750" y="1196975"/>
            <a:ext cx="8062595" cy="4824730"/>
          </a:xfrm>
        </p:spPr>
        <p:txBody>
          <a:bodyPr vert="horz" wrap="square" lIns="91440" tIns="45720" rIns="91440" bIns="45720" anchor="t" anchorCtr="0"/>
          <a:p>
            <a:pPr marL="0" indent="0" eaLnBrk="1" latinLnBrk="0" hangingPunct="1">
              <a:lnSpc>
                <a:spcPct val="150000"/>
              </a:lnSpc>
              <a:spcBef>
                <a:spcPts val="0"/>
              </a:spcBef>
              <a:buNone/>
            </a:pPr>
            <a:r>
              <a:rPr lang="zh-CN" altLang="en-US" sz="2400" dirty="0">
                <a:solidFill>
                  <a:schemeClr val="tx2"/>
                </a:solidFill>
                <a:cs typeface="微软雅黑" panose="020B0503020204020204" charset="-122"/>
              </a:rPr>
              <a:t>决策阶段</a:t>
            </a:r>
            <a:endParaRPr lang="zh-CN" altLang="en-US" sz="2400" dirty="0">
              <a:solidFill>
                <a:schemeClr val="tx2"/>
              </a:solidFill>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1  </a:t>
            </a:r>
            <a:r>
              <a:rPr lang="zh-CN" altLang="en-US" sz="2000" b="0" dirty="0">
                <a:cs typeface="微软雅黑" panose="020B0503020204020204" charset="-122"/>
              </a:rPr>
              <a:t>建设项目投资估算的编制、审核与调整；</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2"/>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建设项目经济评价；</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2"/>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协助建设单位进行投资分析、风险控制、提出融资方案的建议；</a:t>
            </a:r>
            <a:endParaRPr lang="zh-CN" altLang="en-US" sz="2000" b="0" dirty="0">
              <a:cs typeface="微软雅黑" panose="020B0503020204020204" charset="-122"/>
            </a:endParaRPr>
          </a:p>
        </p:txBody>
      </p:sp>
      <p:sp>
        <p:nvSpPr>
          <p:cNvPr id="21508" name="Text Box 3"/>
          <p:cNvSpPr/>
          <p:nvPr/>
        </p:nvSpPr>
        <p:spPr>
          <a:xfrm>
            <a:off x="0" y="195580"/>
            <a:ext cx="8748713" cy="64516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全过程工程造价管理咨询的主要工作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075" name="Rectangle 2"/>
          <p:cNvSpPr/>
          <p:nvPr/>
        </p:nvSpPr>
        <p:spPr>
          <a:xfrm>
            <a:off x="0" y="282893"/>
            <a:ext cx="7669213" cy="521970"/>
          </a:xfrm>
          <a:prstGeom prst="rect">
            <a:avLst/>
          </a:prstGeom>
          <a:solidFill>
            <a:srgbClr val="FF0000"/>
          </a:solidFill>
          <a:ln w="9525">
            <a:noFill/>
          </a:ln>
        </p:spPr>
        <p:txBody>
          <a:bodyPr>
            <a:spAutoFit/>
          </a:bodyPr>
          <a:p>
            <a:r>
              <a:rPr lang="en-US" altLang="zh-CN" sz="2800" b="1" dirty="0">
                <a:latin typeface="微软雅黑" panose="020B0503020204020204" charset="-122"/>
                <a:ea typeface="微软雅黑" panose="020B0503020204020204" charset="-122"/>
                <a:cs typeface="微软雅黑" panose="020B0503020204020204" charset="-122"/>
              </a:rPr>
              <a:t>  </a:t>
            </a:r>
            <a:r>
              <a:rPr lang="zh-CN" altLang="en-US" sz="2800" b="1" dirty="0">
                <a:latin typeface="微软雅黑" panose="020B0503020204020204" charset="-122"/>
                <a:ea typeface="微软雅黑" panose="020B0503020204020204" charset="-122"/>
                <a:cs typeface="微软雅黑" panose="020B0503020204020204" charset="-122"/>
              </a:rPr>
              <a:t>今日菜单</a:t>
            </a:r>
            <a:endParaRPr lang="zh-CN" altLang="en-US" sz="2800" b="1" dirty="0">
              <a:latin typeface="微软雅黑" panose="020B0503020204020204" charset="-122"/>
              <a:ea typeface="微软雅黑" panose="020B0503020204020204" charset="-122"/>
              <a:cs typeface="微软雅黑" panose="020B0503020204020204" charset="-122"/>
            </a:endParaRPr>
          </a:p>
        </p:txBody>
      </p:sp>
      <p:sp>
        <p:nvSpPr>
          <p:cNvPr id="3076" name="Text Box 3"/>
          <p:cNvSpPr txBox="1"/>
          <p:nvPr/>
        </p:nvSpPr>
        <p:spPr>
          <a:xfrm>
            <a:off x="396240" y="1269365"/>
            <a:ext cx="8214360" cy="4939030"/>
          </a:xfrm>
          <a:prstGeom prst="rect">
            <a:avLst/>
          </a:prstGeom>
          <a:noFill/>
          <a:ln w="9525">
            <a:noFill/>
          </a:ln>
        </p:spPr>
        <p:txBody>
          <a:bodyPr wrap="square">
            <a:spAutoFit/>
          </a:bodyPr>
          <a:p>
            <a:pPr>
              <a:lnSpc>
                <a:spcPct val="150000"/>
              </a:lnSpc>
            </a:pPr>
            <a:r>
              <a:rPr lang="en-US" altLang="zh-CN" sz="2600" b="1" dirty="0">
                <a:solidFill>
                  <a:schemeClr val="tx2"/>
                </a:solidFill>
                <a:latin typeface="微软雅黑" panose="020B0503020204020204" charset="-122"/>
                <a:ea typeface="微软雅黑" panose="020B0503020204020204" charset="-122"/>
                <a:cs typeface="微软雅黑" panose="020B0503020204020204" charset="-122"/>
              </a:rPr>
              <a:t>1</a:t>
            </a:r>
            <a:r>
              <a:rPr lang="zh-CN" altLang="en-US" sz="2600" b="1" dirty="0">
                <a:solidFill>
                  <a:schemeClr val="tx2"/>
                </a:solidFill>
                <a:latin typeface="微软雅黑" panose="020B0503020204020204" charset="-122"/>
                <a:ea typeface="微软雅黑" panose="020B0503020204020204" charset="-122"/>
                <a:cs typeface="微软雅黑" panose="020B0503020204020204" charset="-122"/>
              </a:rPr>
              <a:t>、当前建设工程成本控制所存在通病分析</a:t>
            </a:r>
            <a:endParaRPr lang="zh-CN" altLang="en-US" sz="26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600" b="1" dirty="0">
                <a:solidFill>
                  <a:schemeClr val="tx2"/>
                </a:solidFill>
                <a:latin typeface="微软雅黑" panose="020B0503020204020204" charset="-122"/>
                <a:ea typeface="微软雅黑" panose="020B0503020204020204" charset="-122"/>
                <a:cs typeface="微软雅黑" panose="020B0503020204020204" charset="-122"/>
              </a:rPr>
              <a:t>2</a:t>
            </a:r>
            <a:r>
              <a:rPr lang="zh-CN" altLang="en-US" sz="2600" b="1" dirty="0">
                <a:solidFill>
                  <a:schemeClr val="tx2"/>
                </a:solidFill>
                <a:latin typeface="微软雅黑" panose="020B0503020204020204" charset="-122"/>
                <a:ea typeface="微软雅黑" panose="020B0503020204020204" charset="-122"/>
                <a:cs typeface="微软雅黑" panose="020B0503020204020204" charset="-122"/>
              </a:rPr>
              <a:t>、全过程建造成本控制概述及实践介绍</a:t>
            </a:r>
            <a:endParaRPr lang="zh-CN" altLang="en-US" sz="26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8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600" dirty="0">
                <a:solidFill>
                  <a:schemeClr val="tx2"/>
                </a:solidFill>
                <a:latin typeface="微软雅黑" panose="020B0503020204020204" charset="-122"/>
                <a:ea typeface="微软雅黑" panose="020B0503020204020204" charset="-122"/>
                <a:cs typeface="微软雅黑" panose="020B0503020204020204" charset="-122"/>
              </a:rPr>
              <a:t>决策阶段</a:t>
            </a:r>
            <a:endParaRPr lang="zh-CN" altLang="en-US" sz="26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6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600" dirty="0">
                <a:solidFill>
                  <a:schemeClr val="tx2"/>
                </a:solidFill>
                <a:latin typeface="微软雅黑" panose="020B0503020204020204" charset="-122"/>
                <a:ea typeface="微软雅黑" panose="020B0503020204020204" charset="-122"/>
                <a:cs typeface="微软雅黑" panose="020B0503020204020204" charset="-122"/>
              </a:rPr>
              <a:t>设计阶段</a:t>
            </a:r>
            <a:endParaRPr lang="zh-CN" altLang="en-US" sz="26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6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600" dirty="0">
                <a:solidFill>
                  <a:schemeClr val="tx2"/>
                </a:solidFill>
                <a:latin typeface="微软雅黑" panose="020B0503020204020204" charset="-122"/>
                <a:ea typeface="微软雅黑" panose="020B0503020204020204" charset="-122"/>
                <a:cs typeface="微软雅黑" panose="020B0503020204020204" charset="-122"/>
              </a:rPr>
              <a:t>招投标阶段</a:t>
            </a:r>
            <a:endParaRPr lang="zh-CN" altLang="en-US" sz="26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6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600" dirty="0">
                <a:solidFill>
                  <a:schemeClr val="tx2"/>
                </a:solidFill>
                <a:latin typeface="微软雅黑" panose="020B0503020204020204" charset="-122"/>
                <a:ea typeface="微软雅黑" panose="020B0503020204020204" charset="-122"/>
                <a:cs typeface="微软雅黑" panose="020B0503020204020204" charset="-122"/>
              </a:rPr>
              <a:t>施工阶段</a:t>
            </a:r>
            <a:endParaRPr lang="zh-CN" altLang="en-US" sz="26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6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600" dirty="0">
                <a:solidFill>
                  <a:schemeClr val="tx2"/>
                </a:solidFill>
                <a:latin typeface="微软雅黑" panose="020B0503020204020204" charset="-122"/>
                <a:ea typeface="微软雅黑" panose="020B0503020204020204" charset="-122"/>
                <a:cs typeface="微软雅黑" panose="020B0503020204020204" charset="-122"/>
              </a:rPr>
              <a:t>竣工阶段</a:t>
            </a:r>
            <a:endParaRPr lang="zh-CN" altLang="en-US" sz="2600"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endParaRPr lang="en-US" altLang="zh-CN" sz="2600" b="1" dirty="0">
              <a:solidFill>
                <a:schemeClr val="tx2"/>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2531" name="Rectangle 3"/>
          <p:cNvSpPr>
            <a:spLocks noGrp="1"/>
          </p:cNvSpPr>
          <p:nvPr>
            <p:ph idx="1"/>
          </p:nvPr>
        </p:nvSpPr>
        <p:spPr>
          <a:xfrm>
            <a:off x="467995" y="1270000"/>
            <a:ext cx="8255000" cy="4824095"/>
          </a:xfrm>
        </p:spPr>
        <p:txBody>
          <a:bodyPr vert="horz" wrap="square" lIns="91440" tIns="45720" rIns="91440" bIns="45720" anchor="t" anchorCtr="0"/>
          <a:p>
            <a:pPr marL="0" indent="0" eaLnBrk="1" latinLnBrk="0" hangingPunct="1">
              <a:lnSpc>
                <a:spcPct val="150000"/>
              </a:lnSpc>
              <a:spcBef>
                <a:spcPts val="0"/>
              </a:spcBef>
              <a:buNone/>
            </a:pPr>
            <a:r>
              <a:rPr lang="zh-CN" altLang="en-US" sz="2400" dirty="0">
                <a:solidFill>
                  <a:schemeClr val="tx2"/>
                </a:solidFill>
              </a:rPr>
              <a:t>设计阶段</a:t>
            </a:r>
            <a:endParaRPr lang="zh-CN" altLang="en-US" sz="2400" dirty="0">
              <a:solidFill>
                <a:schemeClr val="tx2"/>
              </a:solidFill>
            </a:endParaRPr>
          </a:p>
          <a:p>
            <a:pPr marL="0" indent="0" eaLnBrk="1" latinLnBrk="0" hangingPunct="1">
              <a:lnSpc>
                <a:spcPct val="150000"/>
              </a:lnSpc>
              <a:spcBef>
                <a:spcPts val="0"/>
              </a:spcBef>
              <a:buFontTx/>
              <a:buAutoNum type="arabicPlain" startAt="4"/>
            </a:pPr>
            <a:r>
              <a:rPr lang="en-US" altLang="zh-CN" sz="2000" b="0" dirty="0"/>
              <a:t>  </a:t>
            </a:r>
            <a:r>
              <a:rPr lang="zh-CN" altLang="en-US" sz="2000" b="0" dirty="0"/>
              <a:t>限额设计。提出项目设计、施工方案的优化建议，各方案测算工程造成价的编制与比选。</a:t>
            </a:r>
            <a:endParaRPr lang="zh-CN" altLang="en-US" sz="2000" b="0" dirty="0"/>
          </a:p>
          <a:p>
            <a:pPr marL="0" indent="0" eaLnBrk="1" latinLnBrk="0" hangingPunct="1">
              <a:lnSpc>
                <a:spcPct val="150000"/>
              </a:lnSpc>
              <a:spcBef>
                <a:spcPts val="0"/>
              </a:spcBef>
              <a:buFontTx/>
              <a:buAutoNum type="arabicPlain" startAt="4"/>
            </a:pPr>
            <a:r>
              <a:rPr lang="en-US" altLang="zh-CN" sz="2000" b="0" dirty="0"/>
              <a:t>  </a:t>
            </a:r>
            <a:r>
              <a:rPr lang="zh-CN" altLang="en-US" sz="2000" b="0" dirty="0"/>
              <a:t>设计概算的编制、审核与调整；</a:t>
            </a:r>
            <a:endParaRPr lang="zh-CN" altLang="en-US" sz="2000" b="0" dirty="0"/>
          </a:p>
        </p:txBody>
      </p:sp>
      <p:sp>
        <p:nvSpPr>
          <p:cNvPr id="22532" name="Text Box 4"/>
          <p:cNvSpPr/>
          <p:nvPr/>
        </p:nvSpPr>
        <p:spPr>
          <a:xfrm>
            <a:off x="0" y="231775"/>
            <a:ext cx="8748713" cy="64516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全过程工程造价管理咨询的主要工作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3555" name="Rectangle 2"/>
          <p:cNvSpPr>
            <a:spLocks noGrp="1"/>
          </p:cNvSpPr>
          <p:nvPr>
            <p:ph idx="1"/>
          </p:nvPr>
        </p:nvSpPr>
        <p:spPr>
          <a:xfrm>
            <a:off x="467995" y="1269048"/>
            <a:ext cx="8275638" cy="4824412"/>
          </a:xfrm>
        </p:spPr>
        <p:txBody>
          <a:bodyPr vert="horz" wrap="square" lIns="91440" tIns="45720" rIns="91440" bIns="45720" anchor="t" anchorCtr="0"/>
          <a:p>
            <a:pPr marL="0" indent="0" eaLnBrk="1" latinLnBrk="0" hangingPunct="1">
              <a:lnSpc>
                <a:spcPct val="150000"/>
              </a:lnSpc>
              <a:spcBef>
                <a:spcPts val="0"/>
              </a:spcBef>
              <a:buNone/>
            </a:pPr>
            <a:r>
              <a:rPr lang="zh-CN" altLang="en-US" sz="2400" dirty="0">
                <a:solidFill>
                  <a:schemeClr val="tx2"/>
                </a:solidFill>
                <a:cs typeface="微软雅黑" panose="020B0503020204020204" charset="-122"/>
              </a:rPr>
              <a:t>招投标阶段</a:t>
            </a:r>
            <a:endParaRPr lang="zh-CN" altLang="en-US" sz="2400" dirty="0">
              <a:solidFill>
                <a:schemeClr val="tx2"/>
              </a:solidFill>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6  </a:t>
            </a:r>
            <a:r>
              <a:rPr lang="zh-CN" altLang="en-US" sz="2000" b="0" dirty="0">
                <a:cs typeface="微软雅黑" panose="020B0503020204020204" charset="-122"/>
              </a:rPr>
              <a:t>施工图预算的编制或审核；</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7  </a:t>
            </a:r>
            <a:r>
              <a:rPr lang="zh-CN" altLang="en-US" sz="2000" b="0" dirty="0">
                <a:cs typeface="微软雅黑" panose="020B0503020204020204" charset="-122"/>
              </a:rPr>
              <a:t>参与工程招标文件的编制；</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8"/>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招标工程工程量清单的编制；</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8"/>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招标工程控标控制价的编制或审核；</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8"/>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施工合同的相关造价条款的拟定；</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8"/>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各类招标项目投标价合理性的分析；</a:t>
            </a:r>
            <a:endParaRPr lang="zh-CN" altLang="en-US" sz="2000" b="0" dirty="0">
              <a:cs typeface="微软雅黑" panose="020B0503020204020204" charset="-122"/>
            </a:endParaRPr>
          </a:p>
        </p:txBody>
      </p:sp>
      <p:sp>
        <p:nvSpPr>
          <p:cNvPr id="23556" name="Text Box 3"/>
          <p:cNvSpPr/>
          <p:nvPr/>
        </p:nvSpPr>
        <p:spPr>
          <a:xfrm>
            <a:off x="0" y="231775"/>
            <a:ext cx="8748713" cy="64516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全过程工程造价管理咨询的主要工作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4579" name="Rectangle 3"/>
          <p:cNvSpPr>
            <a:spLocks noGrp="1"/>
          </p:cNvSpPr>
          <p:nvPr>
            <p:ph idx="1"/>
          </p:nvPr>
        </p:nvSpPr>
        <p:spPr>
          <a:xfrm>
            <a:off x="467995" y="1274445"/>
            <a:ext cx="8064500" cy="4821555"/>
          </a:xfrm>
        </p:spPr>
        <p:txBody>
          <a:bodyPr vert="horz" wrap="square" lIns="91440" tIns="45720" rIns="91440" bIns="45720" anchor="t" anchorCtr="0"/>
          <a:p>
            <a:pPr marL="0" indent="0" eaLnBrk="1" latinLnBrk="0" hangingPunct="1">
              <a:lnSpc>
                <a:spcPct val="150000"/>
              </a:lnSpc>
              <a:spcBef>
                <a:spcPts val="0"/>
              </a:spcBef>
              <a:buNone/>
            </a:pPr>
            <a:r>
              <a:rPr lang="zh-CN" altLang="en-US" sz="2400" dirty="0">
                <a:solidFill>
                  <a:schemeClr val="tx2"/>
                </a:solidFill>
                <a:cs typeface="微软雅黑" panose="020B0503020204020204" charset="-122"/>
              </a:rPr>
              <a:t>施工阶段</a:t>
            </a:r>
            <a:endParaRPr lang="zh-CN" altLang="en-US" sz="2400" dirty="0">
              <a:solidFill>
                <a:schemeClr val="tx2"/>
              </a:solidFill>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12  </a:t>
            </a:r>
            <a:r>
              <a:rPr lang="zh-CN" altLang="en-US" sz="2000" b="0" dirty="0">
                <a:cs typeface="微软雅黑" panose="020B0503020204020204" charset="-122"/>
              </a:rPr>
              <a:t>合同履行过程的管理；</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13  </a:t>
            </a:r>
            <a:r>
              <a:rPr lang="zh-CN" altLang="en-US" sz="2000" b="0" dirty="0">
                <a:cs typeface="微软雅黑" panose="020B0503020204020204" charset="-122"/>
              </a:rPr>
              <a:t>工程计量支付的确定，审核工程款支付申请，提出资金使用计划建议；</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14  </a:t>
            </a:r>
            <a:r>
              <a:rPr lang="zh-CN" altLang="en-US" sz="2000" b="0" dirty="0">
                <a:cs typeface="微软雅黑" panose="020B0503020204020204" charset="-122"/>
              </a:rPr>
              <a:t>施工过程的设计变更、工程签证和工程索赔的处理；</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15"/>
            </a:pPr>
            <a:r>
              <a:rPr lang="zh-CN" altLang="en-US" sz="2000" b="0" dirty="0">
                <a:cs typeface="微软雅黑" panose="020B0503020204020204" charset="-122"/>
              </a:rPr>
              <a:t>  工程计价争议的处理</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15"/>
            </a:pPr>
            <a:r>
              <a:rPr lang="zh-CN" altLang="en-US" sz="2000" b="0" dirty="0">
                <a:cs typeface="微软雅黑" panose="020B0503020204020204" charset="-122"/>
              </a:rPr>
              <a:t>  价值工程。提出合理化建议</a:t>
            </a:r>
            <a:endParaRPr lang="zh-CN" altLang="en-US" sz="2000" b="0" dirty="0">
              <a:cs typeface="微软雅黑" panose="020B0503020204020204" charset="-122"/>
            </a:endParaRPr>
          </a:p>
        </p:txBody>
      </p:sp>
      <p:sp>
        <p:nvSpPr>
          <p:cNvPr id="24580" name="Text Box 5"/>
          <p:cNvSpPr/>
          <p:nvPr/>
        </p:nvSpPr>
        <p:spPr>
          <a:xfrm>
            <a:off x="0" y="231775"/>
            <a:ext cx="8748713" cy="64516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全过程工程造价管理咨询的主要工作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5603" name="Rectangle 2"/>
          <p:cNvSpPr>
            <a:spLocks noGrp="1"/>
          </p:cNvSpPr>
          <p:nvPr>
            <p:ph idx="1"/>
          </p:nvPr>
        </p:nvSpPr>
        <p:spPr>
          <a:xfrm>
            <a:off x="467995" y="1269048"/>
            <a:ext cx="8064500" cy="4827587"/>
          </a:xfrm>
        </p:spPr>
        <p:txBody>
          <a:bodyPr vert="horz" wrap="square" lIns="91440" tIns="45720" rIns="91440" bIns="45720" anchor="t" anchorCtr="0"/>
          <a:p>
            <a:pPr marL="0" indent="0" eaLnBrk="1" latinLnBrk="0" hangingPunct="1">
              <a:lnSpc>
                <a:spcPct val="150000"/>
              </a:lnSpc>
              <a:spcBef>
                <a:spcPts val="0"/>
              </a:spcBef>
              <a:buNone/>
            </a:pPr>
            <a:r>
              <a:rPr lang="zh-CN" altLang="en-US" sz="2400" b="1" dirty="0">
                <a:solidFill>
                  <a:schemeClr val="tx2"/>
                </a:solidFill>
                <a:cs typeface="微软雅黑" panose="020B0503020204020204" charset="-122"/>
              </a:rPr>
              <a:t>竣工阶段</a:t>
            </a:r>
            <a:endParaRPr lang="zh-CN" altLang="en-US" sz="2400" b="1" dirty="0">
              <a:solidFill>
                <a:schemeClr val="tx2"/>
              </a:solidFill>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17  </a:t>
            </a:r>
            <a:r>
              <a:rPr lang="zh-CN" altLang="en-US" sz="2000" b="0" dirty="0">
                <a:cs typeface="微软雅黑" panose="020B0503020204020204" charset="-122"/>
              </a:rPr>
              <a:t>各类工程的竣工结算编制与审核；</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18"/>
            </a:pPr>
            <a:r>
              <a:rPr lang="zh-CN" altLang="en-US" sz="2000" b="0" dirty="0">
                <a:cs typeface="微软雅黑" panose="020B0503020204020204" charset="-122"/>
              </a:rPr>
              <a:t>  造价管理总结；</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18"/>
            </a:pPr>
            <a:r>
              <a:rPr lang="zh-CN" altLang="en-US" sz="2000" b="0" dirty="0">
                <a:cs typeface="微软雅黑" panose="020B0503020204020204" charset="-122"/>
              </a:rPr>
              <a:t>  建设项目后评价。</a:t>
            </a:r>
            <a:endParaRPr lang="zh-CN" altLang="en-US" sz="2000" b="0" dirty="0">
              <a:cs typeface="微软雅黑" panose="020B0503020204020204" charset="-122"/>
            </a:endParaRPr>
          </a:p>
          <a:p>
            <a:pPr marL="0" indent="0" eaLnBrk="1" latinLnBrk="0" hangingPunct="1">
              <a:lnSpc>
                <a:spcPct val="150000"/>
              </a:lnSpc>
              <a:spcBef>
                <a:spcPts val="0"/>
              </a:spcBef>
              <a:buFontTx/>
              <a:buAutoNum type="arabicPlain" startAt="18"/>
            </a:pPr>
            <a:endParaRPr lang="zh-CN" altLang="en-US" sz="2000" b="0" dirty="0">
              <a:cs typeface="微软雅黑" panose="020B0503020204020204" charset="-122"/>
            </a:endParaRPr>
          </a:p>
          <a:p>
            <a:pPr marL="0" indent="0" eaLnBrk="1" latinLnBrk="0" hangingPunct="1">
              <a:lnSpc>
                <a:spcPct val="150000"/>
              </a:lnSpc>
              <a:spcBef>
                <a:spcPts val="0"/>
              </a:spcBef>
              <a:buNone/>
            </a:pP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solidFill>
                  <a:schemeClr val="accent2"/>
                </a:solidFill>
                <a:cs typeface="微软雅黑" panose="020B0503020204020204" charset="-122"/>
              </a:rPr>
              <a:t>全过程造价管理示意图</a:t>
            </a:r>
            <a:endParaRPr lang="zh-CN" altLang="en-US" sz="2000" b="0" dirty="0">
              <a:solidFill>
                <a:schemeClr val="accent2"/>
              </a:solidFill>
              <a:cs typeface="微软雅黑" panose="020B0503020204020204" charset="-122"/>
            </a:endParaRPr>
          </a:p>
        </p:txBody>
      </p:sp>
      <p:sp>
        <p:nvSpPr>
          <p:cNvPr id="25604" name="Text Box 3"/>
          <p:cNvSpPr/>
          <p:nvPr/>
        </p:nvSpPr>
        <p:spPr>
          <a:xfrm>
            <a:off x="0" y="231775"/>
            <a:ext cx="8748713" cy="64516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全过程工程造价管理咨询的主要工作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6627" name="Rectangle 2"/>
          <p:cNvSpPr>
            <a:spLocks noGrp="1"/>
          </p:cNvSpPr>
          <p:nvPr>
            <p:ph type="subTitle" idx="1"/>
          </p:nvPr>
        </p:nvSpPr>
        <p:spPr>
          <a:xfrm>
            <a:off x="217488" y="377825"/>
            <a:ext cx="1619250" cy="296863"/>
          </a:xfrm>
        </p:spPr>
        <p:txBody>
          <a:bodyPr vert="horz" wrap="square" lIns="91440" tIns="45720" rIns="91440" bIns="45720" anchor="t" anchorCtr="0"/>
          <a:p>
            <a:pPr algn="l" eaLnBrk="1" hangingPunct="1">
              <a:lnSpc>
                <a:spcPct val="90000"/>
              </a:lnSpc>
              <a:buClrTx/>
              <a:buSzTx/>
              <a:buFontTx/>
            </a:pPr>
            <a:r>
              <a:rPr kumimoji="1" lang="zh-CN" altLang="en-US" sz="1200" dirty="0">
                <a:latin typeface="宋体" panose="02010600030101010101" pitchFamily="2" charset="-122"/>
                <a:ea typeface="+mn-ea"/>
                <a:cs typeface="+mn-cs"/>
              </a:rPr>
              <a:t>工程项目管理</a:t>
            </a:r>
            <a:endParaRPr kumimoji="1" lang="zh-CN" altLang="en-US" sz="1200" dirty="0">
              <a:latin typeface="宋体" panose="02010600030101010101" pitchFamily="2" charset="-122"/>
              <a:ea typeface="+mn-ea"/>
              <a:cs typeface="+mn-cs"/>
            </a:endParaRPr>
          </a:p>
        </p:txBody>
      </p:sp>
      <p:sp>
        <p:nvSpPr>
          <p:cNvPr id="26628" name="Rectangle 3"/>
          <p:cNvSpPr/>
          <p:nvPr/>
        </p:nvSpPr>
        <p:spPr>
          <a:xfrm>
            <a:off x="176213" y="328613"/>
            <a:ext cx="8763000" cy="6302375"/>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6629" name="Rectangle 4"/>
          <p:cNvSpPr/>
          <p:nvPr/>
        </p:nvSpPr>
        <p:spPr>
          <a:xfrm>
            <a:off x="252413" y="981075"/>
            <a:ext cx="447675" cy="431800"/>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设想</a:t>
            </a:r>
            <a:endParaRPr lang="zh-CN" altLang="en-US" sz="1000" dirty="0">
              <a:latin typeface="Times New Roman" panose="02020603050405020304" pitchFamily="18" charset="0"/>
              <a:ea typeface="宋体" panose="02010600030101010101" pitchFamily="2" charset="-122"/>
            </a:endParaRPr>
          </a:p>
        </p:txBody>
      </p:sp>
      <p:sp>
        <p:nvSpPr>
          <p:cNvPr id="26630" name="Rectangle 5"/>
          <p:cNvSpPr/>
          <p:nvPr/>
        </p:nvSpPr>
        <p:spPr>
          <a:xfrm>
            <a:off x="842963" y="981075"/>
            <a:ext cx="1066800" cy="374650"/>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项目组织策划</a:t>
            </a:r>
            <a:endParaRPr lang="zh-CN" altLang="en-US" sz="1000" dirty="0">
              <a:latin typeface="Times New Roman" panose="02020603050405020304" pitchFamily="18" charset="0"/>
              <a:ea typeface="宋体" panose="02010600030101010101" pitchFamily="2" charset="-122"/>
            </a:endParaRPr>
          </a:p>
        </p:txBody>
      </p:sp>
      <p:sp>
        <p:nvSpPr>
          <p:cNvPr id="26631" name="Line 6"/>
          <p:cNvSpPr/>
          <p:nvPr/>
        </p:nvSpPr>
        <p:spPr>
          <a:xfrm>
            <a:off x="709613" y="1169988"/>
            <a:ext cx="133350" cy="0"/>
          </a:xfrm>
          <a:prstGeom prst="line">
            <a:avLst/>
          </a:prstGeom>
          <a:ln w="12700" cap="flat" cmpd="sng">
            <a:solidFill>
              <a:schemeClr val="tx1"/>
            </a:solidFill>
            <a:prstDash val="solid"/>
            <a:headEnd type="none" w="med" len="med"/>
            <a:tailEnd type="triangle" w="med" len="med"/>
          </a:ln>
        </p:spPr>
      </p:sp>
      <p:sp>
        <p:nvSpPr>
          <p:cNvPr id="26632" name="Line 7"/>
          <p:cNvSpPr/>
          <p:nvPr/>
        </p:nvSpPr>
        <p:spPr>
          <a:xfrm>
            <a:off x="1909763" y="1152525"/>
            <a:ext cx="120650" cy="0"/>
          </a:xfrm>
          <a:prstGeom prst="line">
            <a:avLst/>
          </a:prstGeom>
          <a:ln w="12700" cap="flat" cmpd="sng">
            <a:solidFill>
              <a:schemeClr val="tx1"/>
            </a:solidFill>
            <a:prstDash val="solid"/>
            <a:headEnd type="none" w="med" len="med"/>
            <a:tailEnd type="triangle" w="med" len="med"/>
          </a:ln>
        </p:spPr>
      </p:sp>
      <p:sp>
        <p:nvSpPr>
          <p:cNvPr id="26633" name="Rectangle 8"/>
          <p:cNvSpPr/>
          <p:nvPr/>
        </p:nvSpPr>
        <p:spPr>
          <a:xfrm>
            <a:off x="1979613" y="1022350"/>
            <a:ext cx="879475" cy="319088"/>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项目建议书</a:t>
            </a:r>
            <a:endParaRPr lang="zh-CN" altLang="en-US" sz="1000" dirty="0">
              <a:latin typeface="Times New Roman" panose="02020603050405020304" pitchFamily="18" charset="0"/>
              <a:ea typeface="宋体" panose="02010600030101010101" pitchFamily="2" charset="-122"/>
            </a:endParaRPr>
          </a:p>
        </p:txBody>
      </p:sp>
      <p:sp>
        <p:nvSpPr>
          <p:cNvPr id="26634" name="Line 9"/>
          <p:cNvSpPr/>
          <p:nvPr/>
        </p:nvSpPr>
        <p:spPr>
          <a:xfrm>
            <a:off x="2855913" y="1169988"/>
            <a:ext cx="107950" cy="0"/>
          </a:xfrm>
          <a:prstGeom prst="line">
            <a:avLst/>
          </a:prstGeom>
          <a:ln w="12700" cap="flat" cmpd="sng">
            <a:solidFill>
              <a:schemeClr val="tx1"/>
            </a:solidFill>
            <a:prstDash val="solid"/>
            <a:headEnd type="none" w="med" len="med"/>
            <a:tailEnd type="triangle" w="med" len="med"/>
          </a:ln>
        </p:spPr>
      </p:sp>
      <p:sp>
        <p:nvSpPr>
          <p:cNvPr id="26635" name="Rectangle 10"/>
          <p:cNvSpPr/>
          <p:nvPr/>
        </p:nvSpPr>
        <p:spPr>
          <a:xfrm>
            <a:off x="2916238" y="1020763"/>
            <a:ext cx="904875" cy="319087"/>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可行性研究</a:t>
            </a:r>
            <a:endParaRPr lang="zh-CN" altLang="en-US" sz="1000" dirty="0">
              <a:latin typeface="Times New Roman" panose="02020603050405020304" pitchFamily="18" charset="0"/>
              <a:ea typeface="宋体" panose="02010600030101010101" pitchFamily="2" charset="-122"/>
            </a:endParaRPr>
          </a:p>
        </p:txBody>
      </p:sp>
      <p:sp>
        <p:nvSpPr>
          <p:cNvPr id="26636" name="Line 11"/>
          <p:cNvSpPr/>
          <p:nvPr/>
        </p:nvSpPr>
        <p:spPr>
          <a:xfrm>
            <a:off x="3802063" y="1152525"/>
            <a:ext cx="122237" cy="0"/>
          </a:xfrm>
          <a:prstGeom prst="line">
            <a:avLst/>
          </a:prstGeom>
          <a:ln w="12700" cap="flat" cmpd="sng">
            <a:solidFill>
              <a:schemeClr val="tx1"/>
            </a:solidFill>
            <a:prstDash val="solid"/>
            <a:headEnd type="none" w="med" len="med"/>
            <a:tailEnd type="triangle" w="med" len="med"/>
          </a:ln>
        </p:spPr>
      </p:sp>
      <p:sp>
        <p:nvSpPr>
          <p:cNvPr id="26637" name="Rectangle 12"/>
          <p:cNvSpPr/>
          <p:nvPr/>
        </p:nvSpPr>
        <p:spPr>
          <a:xfrm>
            <a:off x="1592263" y="674688"/>
            <a:ext cx="979487" cy="280987"/>
          </a:xfrm>
          <a:prstGeom prst="rect">
            <a:avLst/>
          </a:prstGeom>
          <a:noFill/>
          <a:ln w="9525">
            <a:noFill/>
          </a:ln>
        </p:spPr>
        <p:txBody>
          <a:bodyPr lIns="112947" tIns="56473" rIns="112947" bIns="56473"/>
          <a:p>
            <a:pPr algn="ctr">
              <a:spcBef>
                <a:spcPct val="20000"/>
              </a:spcBef>
            </a:pPr>
            <a:r>
              <a:rPr lang="zh-CN" altLang="en-US" sz="1200" b="1" dirty="0">
                <a:latin typeface="Times New Roman" panose="02020603050405020304" pitchFamily="18" charset="0"/>
              </a:rPr>
              <a:t>决策阶段</a:t>
            </a:r>
            <a:endParaRPr lang="zh-CN" altLang="en-US" sz="1200" b="1" dirty="0">
              <a:latin typeface="Times New Roman" panose="02020603050405020304" pitchFamily="18" charset="0"/>
            </a:endParaRPr>
          </a:p>
        </p:txBody>
      </p:sp>
      <p:sp>
        <p:nvSpPr>
          <p:cNvPr id="26638" name="Line 13"/>
          <p:cNvSpPr/>
          <p:nvPr/>
        </p:nvSpPr>
        <p:spPr>
          <a:xfrm flipH="1">
            <a:off x="217488" y="708025"/>
            <a:ext cx="0" cy="5805488"/>
          </a:xfrm>
          <a:prstGeom prst="line">
            <a:avLst/>
          </a:prstGeom>
          <a:ln w="57150" cap="flat" cmpd="sng">
            <a:solidFill>
              <a:srgbClr val="333399"/>
            </a:solidFill>
            <a:prstDash val="dash"/>
            <a:headEnd type="none" w="med" len="med"/>
            <a:tailEnd type="none" w="med" len="med"/>
          </a:ln>
        </p:spPr>
      </p:sp>
      <p:sp>
        <p:nvSpPr>
          <p:cNvPr id="26639" name="Line 14"/>
          <p:cNvSpPr/>
          <p:nvPr/>
        </p:nvSpPr>
        <p:spPr>
          <a:xfrm flipH="1">
            <a:off x="4310063" y="757238"/>
            <a:ext cx="0" cy="5838825"/>
          </a:xfrm>
          <a:prstGeom prst="line">
            <a:avLst/>
          </a:prstGeom>
          <a:ln w="12700" cap="flat" cmpd="sng">
            <a:solidFill>
              <a:srgbClr val="333399"/>
            </a:solidFill>
            <a:prstDash val="dash"/>
            <a:headEnd type="none" w="med" len="med"/>
            <a:tailEnd type="none" w="med" len="med"/>
          </a:ln>
        </p:spPr>
      </p:sp>
      <p:sp>
        <p:nvSpPr>
          <p:cNvPr id="26640" name="Rectangle 15"/>
          <p:cNvSpPr/>
          <p:nvPr/>
        </p:nvSpPr>
        <p:spPr>
          <a:xfrm>
            <a:off x="3924300" y="981075"/>
            <a:ext cx="785813" cy="319088"/>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立项批准</a:t>
            </a:r>
            <a:endParaRPr lang="zh-CN" altLang="en-US" sz="1000" dirty="0">
              <a:latin typeface="Times New Roman" panose="02020603050405020304" pitchFamily="18" charset="0"/>
              <a:ea typeface="宋体" panose="02010600030101010101" pitchFamily="2" charset="-122"/>
            </a:endParaRPr>
          </a:p>
        </p:txBody>
      </p:sp>
      <p:sp>
        <p:nvSpPr>
          <p:cNvPr id="26641" name="Rectangle 16"/>
          <p:cNvSpPr/>
          <p:nvPr/>
        </p:nvSpPr>
        <p:spPr>
          <a:xfrm>
            <a:off x="4716463" y="692150"/>
            <a:ext cx="979487" cy="280988"/>
          </a:xfrm>
          <a:prstGeom prst="rect">
            <a:avLst/>
          </a:prstGeom>
          <a:noFill/>
          <a:ln w="9525">
            <a:noFill/>
          </a:ln>
        </p:spPr>
        <p:txBody>
          <a:bodyPr lIns="112947" tIns="56473" rIns="112947" bIns="56473"/>
          <a:p>
            <a:pPr algn="ctr">
              <a:spcBef>
                <a:spcPct val="20000"/>
              </a:spcBef>
            </a:pPr>
            <a:r>
              <a:rPr lang="zh-CN" altLang="en-US" sz="1200" b="1" dirty="0">
                <a:latin typeface="Times New Roman" panose="02020603050405020304" pitchFamily="18" charset="0"/>
              </a:rPr>
              <a:t>配套阶段</a:t>
            </a:r>
            <a:endParaRPr lang="zh-CN" altLang="en-US" sz="1200" b="1" dirty="0">
              <a:latin typeface="Times New Roman" panose="02020603050405020304" pitchFamily="18" charset="0"/>
            </a:endParaRPr>
          </a:p>
        </p:txBody>
      </p:sp>
      <p:sp>
        <p:nvSpPr>
          <p:cNvPr id="26642" name="Line 17"/>
          <p:cNvSpPr/>
          <p:nvPr/>
        </p:nvSpPr>
        <p:spPr>
          <a:xfrm>
            <a:off x="4643438" y="1169988"/>
            <a:ext cx="231775" cy="0"/>
          </a:xfrm>
          <a:prstGeom prst="line">
            <a:avLst/>
          </a:prstGeom>
          <a:ln w="12700" cap="flat" cmpd="sng">
            <a:solidFill>
              <a:schemeClr val="tx1"/>
            </a:solidFill>
            <a:prstDash val="solid"/>
            <a:headEnd type="none" w="med" len="med"/>
            <a:tailEnd type="triangle" w="med" len="med"/>
          </a:ln>
        </p:spPr>
      </p:sp>
      <p:sp>
        <p:nvSpPr>
          <p:cNvPr id="26643" name="Rectangle 18"/>
          <p:cNvSpPr/>
          <p:nvPr/>
        </p:nvSpPr>
        <p:spPr>
          <a:xfrm>
            <a:off x="4897438" y="1036638"/>
            <a:ext cx="1044575" cy="319087"/>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前期配套手续</a:t>
            </a:r>
            <a:endParaRPr lang="zh-CN" altLang="en-US" sz="1000" dirty="0">
              <a:latin typeface="Times New Roman" panose="02020603050405020304" pitchFamily="18" charset="0"/>
              <a:ea typeface="宋体" panose="02010600030101010101" pitchFamily="2" charset="-122"/>
            </a:endParaRPr>
          </a:p>
        </p:txBody>
      </p:sp>
      <p:sp>
        <p:nvSpPr>
          <p:cNvPr id="26644" name="Rectangle 19"/>
          <p:cNvSpPr/>
          <p:nvPr/>
        </p:nvSpPr>
        <p:spPr>
          <a:xfrm>
            <a:off x="842963" y="1350963"/>
            <a:ext cx="1066800" cy="468312"/>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聘请咨询单位</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聘请专业顾问</a:t>
            </a:r>
            <a:endParaRPr lang="zh-CN" altLang="en-US" sz="1000" dirty="0">
              <a:latin typeface="Times New Roman" panose="02020603050405020304" pitchFamily="18" charset="0"/>
              <a:ea typeface="宋体" panose="02010600030101010101" pitchFamily="2" charset="-122"/>
            </a:endParaRPr>
          </a:p>
        </p:txBody>
      </p:sp>
      <p:sp>
        <p:nvSpPr>
          <p:cNvPr id="26645" name="Rectangle 20"/>
          <p:cNvSpPr/>
          <p:nvPr/>
        </p:nvSpPr>
        <p:spPr>
          <a:xfrm>
            <a:off x="2916238" y="1350963"/>
            <a:ext cx="892175" cy="655637"/>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选址方案</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土地出让</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大配套</a:t>
            </a:r>
            <a:endParaRPr lang="zh-CN" altLang="en-US" sz="1000" dirty="0">
              <a:latin typeface="Times New Roman" panose="02020603050405020304" pitchFamily="18" charset="0"/>
              <a:ea typeface="宋体" panose="02010600030101010101" pitchFamily="2" charset="-122"/>
            </a:endParaRPr>
          </a:p>
        </p:txBody>
      </p:sp>
      <p:sp>
        <p:nvSpPr>
          <p:cNvPr id="26646" name="Rectangle 21"/>
          <p:cNvSpPr/>
          <p:nvPr/>
        </p:nvSpPr>
        <p:spPr>
          <a:xfrm>
            <a:off x="4897438" y="1350963"/>
            <a:ext cx="1044575" cy="655637"/>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四通一平</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开工许可证</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勘察</a:t>
            </a:r>
            <a:endParaRPr lang="zh-CN" altLang="en-US" sz="1000" dirty="0">
              <a:latin typeface="Times New Roman" panose="02020603050405020304" pitchFamily="18" charset="0"/>
              <a:ea typeface="宋体" panose="02010600030101010101" pitchFamily="2" charset="-122"/>
            </a:endParaRPr>
          </a:p>
        </p:txBody>
      </p:sp>
      <p:sp>
        <p:nvSpPr>
          <p:cNvPr id="26647" name="Line 22"/>
          <p:cNvSpPr/>
          <p:nvPr/>
        </p:nvSpPr>
        <p:spPr>
          <a:xfrm>
            <a:off x="4386263" y="2225675"/>
            <a:ext cx="257175" cy="0"/>
          </a:xfrm>
          <a:prstGeom prst="line">
            <a:avLst/>
          </a:prstGeom>
          <a:ln w="12700" cap="flat" cmpd="sng">
            <a:solidFill>
              <a:schemeClr val="tx1"/>
            </a:solidFill>
            <a:prstDash val="solid"/>
            <a:headEnd type="none" w="med" len="med"/>
            <a:tailEnd type="triangle" w="med" len="med"/>
          </a:ln>
        </p:spPr>
      </p:sp>
      <p:sp>
        <p:nvSpPr>
          <p:cNvPr id="26648" name="Rectangle 23"/>
          <p:cNvSpPr/>
          <p:nvPr/>
        </p:nvSpPr>
        <p:spPr>
          <a:xfrm>
            <a:off x="4679950" y="2060575"/>
            <a:ext cx="1116013" cy="366713"/>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业主项目管理班子</a:t>
            </a:r>
            <a:endParaRPr lang="zh-CN" altLang="en-US" sz="1000" dirty="0">
              <a:latin typeface="Times New Roman" panose="02020603050405020304" pitchFamily="18" charset="0"/>
              <a:ea typeface="宋体" panose="02010600030101010101" pitchFamily="2" charset="-122"/>
            </a:endParaRPr>
          </a:p>
        </p:txBody>
      </p:sp>
      <p:sp>
        <p:nvSpPr>
          <p:cNvPr id="26649" name="Rectangle 24"/>
          <p:cNvSpPr/>
          <p:nvPr/>
        </p:nvSpPr>
        <p:spPr>
          <a:xfrm>
            <a:off x="4643438" y="2420938"/>
            <a:ext cx="1116012" cy="466725"/>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管理组织形式</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项目实施策划</a:t>
            </a:r>
            <a:endParaRPr lang="zh-CN" altLang="en-US" sz="1000" dirty="0">
              <a:latin typeface="Times New Roman" panose="02020603050405020304" pitchFamily="18" charset="0"/>
              <a:ea typeface="宋体" panose="02010600030101010101" pitchFamily="2" charset="-122"/>
            </a:endParaRPr>
          </a:p>
        </p:txBody>
      </p:sp>
      <p:sp>
        <p:nvSpPr>
          <p:cNvPr id="26650" name="Line 25"/>
          <p:cNvSpPr/>
          <p:nvPr/>
        </p:nvSpPr>
        <p:spPr>
          <a:xfrm flipH="1">
            <a:off x="4386263" y="1333500"/>
            <a:ext cx="0" cy="874713"/>
          </a:xfrm>
          <a:prstGeom prst="line">
            <a:avLst/>
          </a:prstGeom>
          <a:ln w="12700" cap="flat" cmpd="sng">
            <a:solidFill>
              <a:schemeClr val="tx1"/>
            </a:solidFill>
            <a:prstDash val="solid"/>
            <a:headEnd type="none" w="med" len="med"/>
            <a:tailEnd type="none" w="med" len="med"/>
          </a:ln>
        </p:spPr>
      </p:sp>
      <p:sp>
        <p:nvSpPr>
          <p:cNvPr id="26651" name="Line 26"/>
          <p:cNvSpPr/>
          <p:nvPr/>
        </p:nvSpPr>
        <p:spPr>
          <a:xfrm flipH="1">
            <a:off x="6011863" y="855663"/>
            <a:ext cx="0" cy="5805487"/>
          </a:xfrm>
          <a:prstGeom prst="line">
            <a:avLst/>
          </a:prstGeom>
          <a:ln w="12700" cap="flat" cmpd="sng">
            <a:solidFill>
              <a:srgbClr val="333399"/>
            </a:solidFill>
            <a:prstDash val="dash"/>
            <a:headEnd type="none" w="med" len="med"/>
            <a:tailEnd type="none" w="med" len="med"/>
          </a:ln>
        </p:spPr>
      </p:sp>
      <p:sp>
        <p:nvSpPr>
          <p:cNvPr id="26652" name="Rectangle 27"/>
          <p:cNvSpPr/>
          <p:nvPr/>
        </p:nvSpPr>
        <p:spPr>
          <a:xfrm>
            <a:off x="7021513" y="836613"/>
            <a:ext cx="977900" cy="279400"/>
          </a:xfrm>
          <a:prstGeom prst="rect">
            <a:avLst/>
          </a:prstGeom>
          <a:noFill/>
          <a:ln w="9525">
            <a:noFill/>
          </a:ln>
        </p:spPr>
        <p:txBody>
          <a:bodyPr lIns="112947" tIns="56473" rIns="112947" bIns="56473"/>
          <a:p>
            <a:pPr algn="ctr">
              <a:spcBef>
                <a:spcPct val="20000"/>
              </a:spcBef>
            </a:pPr>
            <a:r>
              <a:rPr lang="zh-CN" altLang="en-US" sz="1200" b="1" dirty="0">
                <a:latin typeface="Times New Roman" panose="02020603050405020304" pitchFamily="18" charset="0"/>
              </a:rPr>
              <a:t>设计阶段</a:t>
            </a:r>
            <a:endParaRPr lang="zh-CN" altLang="en-US" sz="1200" b="1" dirty="0">
              <a:latin typeface="Times New Roman" panose="02020603050405020304" pitchFamily="18" charset="0"/>
            </a:endParaRPr>
          </a:p>
        </p:txBody>
      </p:sp>
      <p:sp>
        <p:nvSpPr>
          <p:cNvPr id="26653" name="Line 28"/>
          <p:cNvSpPr/>
          <p:nvPr/>
        </p:nvSpPr>
        <p:spPr>
          <a:xfrm flipV="1">
            <a:off x="5808663" y="2241550"/>
            <a:ext cx="419100" cy="0"/>
          </a:xfrm>
          <a:prstGeom prst="line">
            <a:avLst/>
          </a:prstGeom>
          <a:ln w="12700" cap="flat" cmpd="sng">
            <a:solidFill>
              <a:schemeClr val="tx1"/>
            </a:solidFill>
            <a:prstDash val="solid"/>
            <a:headEnd type="none" w="med" len="med"/>
            <a:tailEnd type="triangle" w="med" len="med"/>
          </a:ln>
        </p:spPr>
      </p:sp>
      <p:sp>
        <p:nvSpPr>
          <p:cNvPr id="26654" name="Rectangle 29"/>
          <p:cNvSpPr/>
          <p:nvPr/>
        </p:nvSpPr>
        <p:spPr>
          <a:xfrm>
            <a:off x="6224588" y="2092325"/>
            <a:ext cx="898525" cy="319088"/>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设计招标</a:t>
            </a:r>
            <a:endParaRPr lang="zh-CN" altLang="en-US" sz="1000" dirty="0">
              <a:latin typeface="Times New Roman" panose="02020603050405020304" pitchFamily="18" charset="0"/>
              <a:ea typeface="宋体" panose="02010600030101010101" pitchFamily="2" charset="-122"/>
            </a:endParaRPr>
          </a:p>
        </p:txBody>
      </p:sp>
      <p:sp>
        <p:nvSpPr>
          <p:cNvPr id="26655" name="Rectangle 30"/>
          <p:cNvSpPr/>
          <p:nvPr/>
        </p:nvSpPr>
        <p:spPr>
          <a:xfrm>
            <a:off x="6224588" y="2406650"/>
            <a:ext cx="898525" cy="1385888"/>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设计任务书</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招标文件</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发标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答疑和询标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评标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中标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招标收尾</a:t>
            </a:r>
            <a:endParaRPr lang="zh-CN" altLang="en-US" sz="1000" dirty="0">
              <a:latin typeface="Times New Roman" panose="02020603050405020304" pitchFamily="18" charset="0"/>
              <a:ea typeface="宋体" panose="02010600030101010101" pitchFamily="2" charset="-122"/>
            </a:endParaRPr>
          </a:p>
        </p:txBody>
      </p:sp>
      <p:sp>
        <p:nvSpPr>
          <p:cNvPr id="26656" name="Line 31"/>
          <p:cNvSpPr/>
          <p:nvPr/>
        </p:nvSpPr>
        <p:spPr>
          <a:xfrm flipV="1">
            <a:off x="7135813" y="2208213"/>
            <a:ext cx="460375" cy="0"/>
          </a:xfrm>
          <a:prstGeom prst="line">
            <a:avLst/>
          </a:prstGeom>
          <a:ln w="12700" cap="flat" cmpd="sng">
            <a:solidFill>
              <a:schemeClr val="tx1"/>
            </a:solidFill>
            <a:prstDash val="solid"/>
            <a:headEnd type="none" w="med" len="med"/>
            <a:tailEnd type="triangle" w="med" len="med"/>
          </a:ln>
        </p:spPr>
      </p:sp>
      <p:sp>
        <p:nvSpPr>
          <p:cNvPr id="26657" name="Rectangle 32"/>
          <p:cNvSpPr/>
          <p:nvPr/>
        </p:nvSpPr>
        <p:spPr>
          <a:xfrm>
            <a:off x="7573963" y="2076450"/>
            <a:ext cx="1030287" cy="317500"/>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方案设计</a:t>
            </a:r>
            <a:endParaRPr lang="zh-CN" altLang="en-US" sz="1000" dirty="0">
              <a:latin typeface="Times New Roman" panose="02020603050405020304" pitchFamily="18" charset="0"/>
              <a:ea typeface="宋体" panose="02010600030101010101" pitchFamily="2" charset="-122"/>
            </a:endParaRPr>
          </a:p>
        </p:txBody>
      </p:sp>
      <p:sp>
        <p:nvSpPr>
          <p:cNvPr id="26658" name="Rectangle 33"/>
          <p:cNvSpPr/>
          <p:nvPr/>
        </p:nvSpPr>
        <p:spPr>
          <a:xfrm>
            <a:off x="7573963" y="2389188"/>
            <a:ext cx="1030287" cy="693737"/>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业主批准</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有关部门批准</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设计优化</a:t>
            </a:r>
            <a:endParaRPr lang="zh-CN" altLang="en-US" sz="1000" dirty="0">
              <a:latin typeface="Times New Roman" panose="02020603050405020304" pitchFamily="18" charset="0"/>
              <a:ea typeface="宋体" panose="02010600030101010101" pitchFamily="2" charset="-122"/>
            </a:endParaRPr>
          </a:p>
        </p:txBody>
      </p:sp>
      <p:sp>
        <p:nvSpPr>
          <p:cNvPr id="26659" name="Rectangle 34"/>
          <p:cNvSpPr/>
          <p:nvPr/>
        </p:nvSpPr>
        <p:spPr>
          <a:xfrm>
            <a:off x="4533900" y="5011738"/>
            <a:ext cx="1046163" cy="280987"/>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100" dirty="0">
                <a:latin typeface="Times New Roman" panose="02020603050405020304" pitchFamily="18" charset="0"/>
                <a:ea typeface="宋体" panose="02010600030101010101" pitchFamily="2" charset="-122"/>
              </a:rPr>
              <a:t>管理招标</a:t>
            </a:r>
            <a:endParaRPr lang="zh-CN" altLang="en-US" sz="1100" dirty="0">
              <a:latin typeface="Times New Roman" panose="02020603050405020304" pitchFamily="18" charset="0"/>
              <a:ea typeface="宋体" panose="02010600030101010101" pitchFamily="2" charset="-122"/>
            </a:endParaRPr>
          </a:p>
        </p:txBody>
      </p:sp>
      <p:sp>
        <p:nvSpPr>
          <p:cNvPr id="26660" name="Rectangle 35"/>
          <p:cNvSpPr/>
          <p:nvPr/>
        </p:nvSpPr>
        <p:spPr>
          <a:xfrm>
            <a:off x="4533900" y="5292725"/>
            <a:ext cx="1046163" cy="118745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招标文件</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发标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答疑和询标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评标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中标</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招标收尾</a:t>
            </a:r>
            <a:endParaRPr lang="zh-CN" altLang="en-US" sz="1000" dirty="0">
              <a:latin typeface="Times New Roman" panose="02020603050405020304" pitchFamily="18" charset="0"/>
              <a:ea typeface="宋体" panose="02010600030101010101" pitchFamily="2" charset="-122"/>
            </a:endParaRPr>
          </a:p>
        </p:txBody>
      </p:sp>
      <p:sp>
        <p:nvSpPr>
          <p:cNvPr id="26661" name="Line 36"/>
          <p:cNvSpPr/>
          <p:nvPr/>
        </p:nvSpPr>
        <p:spPr>
          <a:xfrm>
            <a:off x="5219700" y="2924175"/>
            <a:ext cx="0" cy="2109788"/>
          </a:xfrm>
          <a:prstGeom prst="line">
            <a:avLst/>
          </a:prstGeom>
          <a:ln w="12700" cap="flat" cmpd="sng">
            <a:solidFill>
              <a:schemeClr val="tx1"/>
            </a:solidFill>
            <a:prstDash val="solid"/>
            <a:headEnd type="none" w="med" len="med"/>
            <a:tailEnd type="triangle" w="med" len="med"/>
          </a:ln>
        </p:spPr>
      </p:sp>
      <p:sp>
        <p:nvSpPr>
          <p:cNvPr id="26662" name="Rectangle 37"/>
          <p:cNvSpPr/>
          <p:nvPr/>
        </p:nvSpPr>
        <p:spPr>
          <a:xfrm>
            <a:off x="6145213" y="4979988"/>
            <a:ext cx="1182687" cy="27940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管理策划阶段</a:t>
            </a:r>
            <a:endParaRPr lang="zh-CN" altLang="en-US" sz="1000" dirty="0">
              <a:latin typeface="Times New Roman" panose="02020603050405020304" pitchFamily="18" charset="0"/>
              <a:ea typeface="宋体" panose="02010600030101010101" pitchFamily="2" charset="-122"/>
            </a:endParaRPr>
          </a:p>
        </p:txBody>
      </p:sp>
      <p:sp>
        <p:nvSpPr>
          <p:cNvPr id="26663" name="Rectangle 38"/>
          <p:cNvSpPr/>
          <p:nvPr/>
        </p:nvSpPr>
        <p:spPr>
          <a:xfrm>
            <a:off x="6157913" y="5229225"/>
            <a:ext cx="1181100" cy="1220788"/>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Times New Roman" panose="02020603050405020304" pitchFamily="18" charset="0"/>
                <a:ea typeface="宋体" panose="02010600030101010101" pitchFamily="2" charset="-122"/>
              </a:rPr>
              <a:t>管理策划</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组织策划</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采购策划</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管理流程策划</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风险管理</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价值工程</a:t>
            </a:r>
            <a:endParaRPr lang="zh-CN" altLang="en-US" sz="1000" dirty="0">
              <a:latin typeface="Times New Roman" panose="02020603050405020304" pitchFamily="18" charset="0"/>
              <a:ea typeface="宋体" panose="02010600030101010101" pitchFamily="2" charset="-122"/>
            </a:endParaRPr>
          </a:p>
        </p:txBody>
      </p:sp>
      <p:sp>
        <p:nvSpPr>
          <p:cNvPr id="26664" name="Line 39"/>
          <p:cNvSpPr/>
          <p:nvPr/>
        </p:nvSpPr>
        <p:spPr>
          <a:xfrm flipV="1">
            <a:off x="7313613" y="5111750"/>
            <a:ext cx="349250" cy="0"/>
          </a:xfrm>
          <a:prstGeom prst="line">
            <a:avLst/>
          </a:prstGeom>
          <a:ln w="12700" cap="flat" cmpd="sng">
            <a:solidFill>
              <a:schemeClr val="tx1"/>
            </a:solidFill>
            <a:prstDash val="solid"/>
            <a:headEnd type="none" w="med" len="med"/>
            <a:tailEnd type="triangle" w="med" len="med"/>
          </a:ln>
        </p:spPr>
      </p:sp>
      <p:sp>
        <p:nvSpPr>
          <p:cNvPr id="26665" name="Rectangle 40"/>
          <p:cNvSpPr/>
          <p:nvPr/>
        </p:nvSpPr>
        <p:spPr>
          <a:xfrm>
            <a:off x="7669213" y="4868863"/>
            <a:ext cx="796925" cy="504825"/>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编制项目管理手册</a:t>
            </a:r>
            <a:endParaRPr lang="zh-CN" altLang="en-US" sz="1000" dirty="0">
              <a:latin typeface="Times New Roman" panose="02020603050405020304" pitchFamily="18" charset="0"/>
              <a:ea typeface="宋体" panose="02010600030101010101" pitchFamily="2" charset="-122"/>
            </a:endParaRPr>
          </a:p>
        </p:txBody>
      </p:sp>
      <p:sp>
        <p:nvSpPr>
          <p:cNvPr id="26666" name="Line 41"/>
          <p:cNvSpPr/>
          <p:nvPr/>
        </p:nvSpPr>
        <p:spPr>
          <a:xfrm flipV="1">
            <a:off x="8450263" y="5157788"/>
            <a:ext cx="285750" cy="0"/>
          </a:xfrm>
          <a:prstGeom prst="line">
            <a:avLst/>
          </a:prstGeom>
          <a:ln w="12700" cap="flat" cmpd="sng">
            <a:solidFill>
              <a:schemeClr val="tx1"/>
            </a:solidFill>
            <a:prstDash val="solid"/>
            <a:headEnd type="none" w="med" len="med"/>
            <a:tailEnd type="triangle" w="med" len="med"/>
          </a:ln>
        </p:spPr>
      </p:sp>
      <p:sp>
        <p:nvSpPr>
          <p:cNvPr id="26667" name="Rectangle 42"/>
          <p:cNvSpPr/>
          <p:nvPr/>
        </p:nvSpPr>
        <p:spPr>
          <a:xfrm>
            <a:off x="1157288" y="5045075"/>
            <a:ext cx="815975" cy="280988"/>
          </a:xfrm>
          <a:prstGeom prst="rect">
            <a:avLst/>
          </a:prstGeom>
          <a:noFill/>
          <a:ln w="12700" cap="flat" cmpd="sng">
            <a:solidFill>
              <a:srgbClr val="FF0000"/>
            </a:solidFill>
            <a:prstDash val="solid"/>
            <a:miter/>
            <a:headEnd type="none" w="med" len="med"/>
            <a:tailEnd type="none" w="med" len="med"/>
          </a:ln>
        </p:spPr>
        <p:txBody>
          <a:bodyPr lIns="112947" tIns="56473" rIns="112947" bIns="56473"/>
          <a:p>
            <a:pPr algn="ctr">
              <a:spcBef>
                <a:spcPct val="20000"/>
              </a:spcBef>
            </a:pPr>
            <a:r>
              <a:rPr lang="zh-CN" altLang="en-US" sz="1000" dirty="0">
                <a:solidFill>
                  <a:srgbClr val="FF0000"/>
                </a:solidFill>
                <a:latin typeface="Times New Roman" panose="02020603050405020304" pitchFamily="18" charset="0"/>
                <a:ea typeface="宋体" panose="02010600030101010101" pitchFamily="2" charset="-122"/>
              </a:rPr>
              <a:t>决策咨询</a:t>
            </a:r>
            <a:endParaRPr lang="zh-CN" altLang="en-US" sz="1000" dirty="0">
              <a:solidFill>
                <a:srgbClr val="FF0000"/>
              </a:solidFill>
              <a:latin typeface="Times New Roman" panose="02020603050405020304" pitchFamily="18" charset="0"/>
              <a:ea typeface="宋体" panose="02010600030101010101" pitchFamily="2" charset="-122"/>
            </a:endParaRPr>
          </a:p>
        </p:txBody>
      </p:sp>
      <p:sp>
        <p:nvSpPr>
          <p:cNvPr id="26668" name="Rectangle 43"/>
          <p:cNvSpPr/>
          <p:nvPr/>
        </p:nvSpPr>
        <p:spPr>
          <a:xfrm>
            <a:off x="2462213" y="5292725"/>
            <a:ext cx="958850" cy="709613"/>
          </a:xfrm>
          <a:prstGeom prst="rect">
            <a:avLst/>
          </a:prstGeom>
          <a:noFill/>
          <a:ln w="12700" cap="flat" cmpd="sng">
            <a:solidFill>
              <a:srgbClr val="FF0000"/>
            </a:solidFill>
            <a:prstDash val="solid"/>
            <a:miter/>
            <a:headEnd type="none" w="med" len="med"/>
            <a:tailEnd type="none" w="med" len="med"/>
          </a:ln>
        </p:spPr>
        <p:txBody>
          <a:bodyPr lIns="112947" tIns="56473" rIns="112947" bIns="56473"/>
          <a:p>
            <a:pPr>
              <a:spcBef>
                <a:spcPct val="20000"/>
              </a:spcBef>
              <a:buChar char="•"/>
            </a:pPr>
            <a:r>
              <a:rPr lang="zh-CN" altLang="en-US" sz="1000" dirty="0">
                <a:solidFill>
                  <a:srgbClr val="FF0000"/>
                </a:solidFill>
                <a:latin typeface="Times New Roman" panose="02020603050405020304" pitchFamily="18" charset="0"/>
                <a:ea typeface="宋体" panose="02010600030101010101" pitchFamily="2" charset="-122"/>
              </a:rPr>
              <a:t>方案比较</a:t>
            </a:r>
            <a:endParaRPr lang="zh-CN" altLang="en-US" sz="1000" dirty="0">
              <a:solidFill>
                <a:srgbClr val="FF0000"/>
              </a:solidFill>
              <a:latin typeface="Times New Roman" panose="02020603050405020304" pitchFamily="18" charset="0"/>
              <a:ea typeface="宋体" panose="02010600030101010101" pitchFamily="2" charset="-122"/>
            </a:endParaRPr>
          </a:p>
          <a:p>
            <a:pPr>
              <a:spcBef>
                <a:spcPct val="20000"/>
              </a:spcBef>
              <a:buChar char="•"/>
            </a:pPr>
            <a:r>
              <a:rPr lang="zh-CN" altLang="en-US" sz="1000" dirty="0">
                <a:solidFill>
                  <a:srgbClr val="FF0000"/>
                </a:solidFill>
                <a:latin typeface="Times New Roman" panose="02020603050405020304" pitchFamily="18" charset="0"/>
                <a:ea typeface="宋体" panose="02010600030101010101" pitchFamily="2" charset="-122"/>
              </a:rPr>
              <a:t>方案评定</a:t>
            </a:r>
            <a:endParaRPr lang="zh-CN" altLang="en-US" sz="1000" dirty="0">
              <a:solidFill>
                <a:srgbClr val="FF0000"/>
              </a:solidFill>
              <a:latin typeface="Times New Roman" panose="02020603050405020304" pitchFamily="18" charset="0"/>
              <a:ea typeface="宋体" panose="02010600030101010101" pitchFamily="2" charset="-122"/>
            </a:endParaRPr>
          </a:p>
          <a:p>
            <a:pPr>
              <a:spcBef>
                <a:spcPct val="20000"/>
              </a:spcBef>
              <a:buChar char="•"/>
            </a:pPr>
            <a:r>
              <a:rPr lang="zh-CN" altLang="en-US" sz="1000" dirty="0">
                <a:solidFill>
                  <a:srgbClr val="FF0000"/>
                </a:solidFill>
                <a:latin typeface="Times New Roman" panose="02020603050405020304" pitchFamily="18" charset="0"/>
                <a:ea typeface="宋体" panose="02010600030101010101" pitchFamily="2" charset="-122"/>
              </a:rPr>
              <a:t>风险分析</a:t>
            </a:r>
            <a:endParaRPr lang="zh-CN" altLang="en-US" sz="1000" dirty="0">
              <a:solidFill>
                <a:srgbClr val="FF0000"/>
              </a:solidFill>
              <a:latin typeface="Times New Roman" panose="02020603050405020304" pitchFamily="18" charset="0"/>
              <a:ea typeface="宋体" panose="02010600030101010101" pitchFamily="2" charset="-122"/>
            </a:endParaRPr>
          </a:p>
        </p:txBody>
      </p:sp>
      <p:sp>
        <p:nvSpPr>
          <p:cNvPr id="26669" name="Line 44"/>
          <p:cNvSpPr/>
          <p:nvPr/>
        </p:nvSpPr>
        <p:spPr>
          <a:xfrm flipH="1">
            <a:off x="912813" y="1812925"/>
            <a:ext cx="0" cy="3363913"/>
          </a:xfrm>
          <a:prstGeom prst="line">
            <a:avLst/>
          </a:prstGeom>
          <a:ln w="12700" cap="flat" cmpd="sng">
            <a:solidFill>
              <a:schemeClr val="tx1"/>
            </a:solidFill>
            <a:prstDash val="solid"/>
            <a:headEnd type="none" w="med" len="med"/>
            <a:tailEnd type="none" w="med" len="med"/>
          </a:ln>
        </p:spPr>
      </p:sp>
      <p:sp>
        <p:nvSpPr>
          <p:cNvPr id="26670" name="Line 45"/>
          <p:cNvSpPr/>
          <p:nvPr/>
        </p:nvSpPr>
        <p:spPr>
          <a:xfrm flipV="1">
            <a:off x="1960563" y="5176838"/>
            <a:ext cx="501650" cy="1587"/>
          </a:xfrm>
          <a:prstGeom prst="line">
            <a:avLst/>
          </a:prstGeom>
          <a:ln w="12700" cap="flat" cmpd="sng">
            <a:solidFill>
              <a:schemeClr val="tx1"/>
            </a:solidFill>
            <a:prstDash val="solid"/>
            <a:headEnd type="none" w="med" len="med"/>
            <a:tailEnd type="triangle" w="med" len="med"/>
          </a:ln>
        </p:spPr>
      </p:sp>
      <p:sp>
        <p:nvSpPr>
          <p:cNvPr id="26671" name="Rectangle 46"/>
          <p:cNvSpPr/>
          <p:nvPr/>
        </p:nvSpPr>
        <p:spPr>
          <a:xfrm>
            <a:off x="1169988" y="5803900"/>
            <a:ext cx="815975" cy="280988"/>
          </a:xfrm>
          <a:prstGeom prst="rect">
            <a:avLst/>
          </a:prstGeom>
          <a:noFill/>
          <a:ln w="12700" cap="flat" cmpd="sng">
            <a:solidFill>
              <a:srgbClr val="FF0000"/>
            </a:solidFill>
            <a:prstDash val="solid"/>
            <a:miter/>
            <a:headEnd type="none" w="med" len="med"/>
            <a:tailEnd type="none" w="med" len="med"/>
          </a:ln>
        </p:spPr>
        <p:txBody>
          <a:bodyPr lIns="112947" tIns="56473" rIns="112947" bIns="56473"/>
          <a:p>
            <a:pPr algn="ctr">
              <a:spcBef>
                <a:spcPct val="20000"/>
              </a:spcBef>
            </a:pPr>
            <a:r>
              <a:rPr lang="zh-CN" altLang="en-US" sz="1000" dirty="0">
                <a:solidFill>
                  <a:srgbClr val="FF0000"/>
                </a:solidFill>
                <a:latin typeface="Times New Roman" panose="02020603050405020304" pitchFamily="18" charset="0"/>
                <a:ea typeface="宋体" panose="02010600030101010101" pitchFamily="2" charset="-122"/>
              </a:rPr>
              <a:t>战略咨询</a:t>
            </a:r>
            <a:endParaRPr lang="zh-CN" altLang="en-US" sz="1000" dirty="0">
              <a:solidFill>
                <a:srgbClr val="FF0000"/>
              </a:solidFill>
              <a:latin typeface="Times New Roman" panose="02020603050405020304" pitchFamily="18" charset="0"/>
              <a:ea typeface="宋体" panose="02010600030101010101" pitchFamily="2" charset="-122"/>
            </a:endParaRPr>
          </a:p>
        </p:txBody>
      </p:sp>
      <p:sp>
        <p:nvSpPr>
          <p:cNvPr id="26672" name="Rectangle 47"/>
          <p:cNvSpPr/>
          <p:nvPr/>
        </p:nvSpPr>
        <p:spPr>
          <a:xfrm>
            <a:off x="1157288" y="5441950"/>
            <a:ext cx="815975" cy="279400"/>
          </a:xfrm>
          <a:prstGeom prst="rect">
            <a:avLst/>
          </a:prstGeom>
          <a:noFill/>
          <a:ln w="12700" cap="flat" cmpd="sng">
            <a:solidFill>
              <a:srgbClr val="FF0000"/>
            </a:solidFill>
            <a:prstDash val="solid"/>
            <a:miter/>
            <a:headEnd type="none" w="med" len="med"/>
            <a:tailEnd type="none" w="med" len="med"/>
          </a:ln>
        </p:spPr>
        <p:txBody>
          <a:bodyPr lIns="112947" tIns="56473" rIns="112947" bIns="56473"/>
          <a:p>
            <a:pPr algn="ctr">
              <a:spcBef>
                <a:spcPct val="20000"/>
              </a:spcBef>
            </a:pPr>
            <a:r>
              <a:rPr lang="zh-CN" altLang="en-US" sz="1000" dirty="0">
                <a:solidFill>
                  <a:srgbClr val="FF0000"/>
                </a:solidFill>
                <a:latin typeface="Times New Roman" panose="02020603050405020304" pitchFamily="18" charset="0"/>
                <a:ea typeface="宋体" panose="02010600030101010101" pitchFamily="2" charset="-122"/>
              </a:rPr>
              <a:t>体系咨询</a:t>
            </a:r>
            <a:endParaRPr lang="zh-CN" altLang="en-US" sz="1000" dirty="0">
              <a:solidFill>
                <a:srgbClr val="FF0000"/>
              </a:solidFill>
              <a:latin typeface="Times New Roman" panose="02020603050405020304" pitchFamily="18" charset="0"/>
              <a:ea typeface="宋体" panose="02010600030101010101" pitchFamily="2" charset="-122"/>
            </a:endParaRPr>
          </a:p>
        </p:txBody>
      </p:sp>
      <p:sp>
        <p:nvSpPr>
          <p:cNvPr id="26673" name="Line 48"/>
          <p:cNvSpPr/>
          <p:nvPr/>
        </p:nvSpPr>
        <p:spPr>
          <a:xfrm flipV="1">
            <a:off x="912813" y="5176838"/>
            <a:ext cx="250825" cy="0"/>
          </a:xfrm>
          <a:prstGeom prst="line">
            <a:avLst/>
          </a:prstGeom>
          <a:ln w="12700" cap="flat" cmpd="sng">
            <a:solidFill>
              <a:schemeClr val="tx1"/>
            </a:solidFill>
            <a:prstDash val="solid"/>
            <a:headEnd type="none" w="med" len="med"/>
            <a:tailEnd type="triangle" w="med" len="med"/>
          </a:ln>
        </p:spPr>
      </p:sp>
      <p:sp>
        <p:nvSpPr>
          <p:cNvPr id="26674" name="Rectangle 49"/>
          <p:cNvSpPr/>
          <p:nvPr/>
        </p:nvSpPr>
        <p:spPr>
          <a:xfrm>
            <a:off x="2462213" y="5011738"/>
            <a:ext cx="958850" cy="280987"/>
          </a:xfrm>
          <a:prstGeom prst="rect">
            <a:avLst/>
          </a:prstGeom>
          <a:noFill/>
          <a:ln w="12700" cap="flat" cmpd="sng">
            <a:solidFill>
              <a:srgbClr val="FF0000"/>
            </a:solidFill>
            <a:prstDash val="solid"/>
            <a:miter/>
            <a:headEnd type="none" w="med" len="med"/>
            <a:tailEnd type="none" w="med" len="med"/>
          </a:ln>
        </p:spPr>
        <p:txBody>
          <a:bodyPr lIns="112947" tIns="56473" rIns="112947" bIns="56473"/>
          <a:p>
            <a:pPr algn="ctr">
              <a:spcBef>
                <a:spcPct val="20000"/>
              </a:spcBef>
            </a:pPr>
            <a:r>
              <a:rPr lang="zh-CN" altLang="en-US" sz="1000" dirty="0">
                <a:solidFill>
                  <a:srgbClr val="FF0000"/>
                </a:solidFill>
                <a:latin typeface="Times New Roman" panose="02020603050405020304" pitchFamily="18" charset="0"/>
                <a:ea typeface="宋体" panose="02010600030101010101" pitchFamily="2" charset="-122"/>
              </a:rPr>
              <a:t>方案审核</a:t>
            </a:r>
            <a:endParaRPr lang="zh-CN" altLang="en-US" sz="1000" dirty="0">
              <a:solidFill>
                <a:srgbClr val="FF0000"/>
              </a:solidFill>
              <a:latin typeface="Times New Roman" panose="02020603050405020304" pitchFamily="18" charset="0"/>
              <a:ea typeface="宋体" panose="02010600030101010101" pitchFamily="2" charset="-122"/>
            </a:endParaRPr>
          </a:p>
        </p:txBody>
      </p:sp>
      <p:sp>
        <p:nvSpPr>
          <p:cNvPr id="26675" name="Text Box 50"/>
          <p:cNvSpPr txBox="1"/>
          <p:nvPr/>
        </p:nvSpPr>
        <p:spPr>
          <a:xfrm>
            <a:off x="2328863" y="2109788"/>
            <a:ext cx="825500" cy="146050"/>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algn="ctr" defTabSz="176530">
              <a:spcBef>
                <a:spcPct val="50000"/>
              </a:spcBef>
            </a:pPr>
            <a:r>
              <a:rPr lang="zh-CN" altLang="en-US" sz="900" dirty="0">
                <a:solidFill>
                  <a:schemeClr val="accent2"/>
                </a:solidFill>
                <a:latin typeface="Times New Roman" panose="02020603050405020304" pitchFamily="18" charset="0"/>
              </a:rPr>
              <a:t>业主</a:t>
            </a:r>
            <a:endParaRPr lang="zh-CN" altLang="en-US" sz="900" dirty="0">
              <a:solidFill>
                <a:schemeClr val="accent2"/>
              </a:solidFill>
              <a:latin typeface="Times New Roman" panose="02020603050405020304" pitchFamily="18" charset="0"/>
            </a:endParaRPr>
          </a:p>
        </p:txBody>
      </p:sp>
      <p:sp>
        <p:nvSpPr>
          <p:cNvPr id="26676" name="Line 51"/>
          <p:cNvSpPr/>
          <p:nvPr/>
        </p:nvSpPr>
        <p:spPr>
          <a:xfrm>
            <a:off x="2805113" y="2290763"/>
            <a:ext cx="0" cy="141287"/>
          </a:xfrm>
          <a:prstGeom prst="line">
            <a:avLst/>
          </a:prstGeom>
          <a:ln w="38100" cap="flat" cmpd="sng">
            <a:solidFill>
              <a:srgbClr val="99CCFF"/>
            </a:solidFill>
            <a:prstDash val="solid"/>
            <a:headEnd type="none" w="med" len="med"/>
            <a:tailEnd type="triangle" w="med" len="med"/>
          </a:ln>
        </p:spPr>
      </p:sp>
      <p:sp>
        <p:nvSpPr>
          <p:cNvPr id="26677" name="Text Box 52"/>
          <p:cNvSpPr txBox="1"/>
          <p:nvPr/>
        </p:nvSpPr>
        <p:spPr>
          <a:xfrm>
            <a:off x="2027238" y="2422525"/>
            <a:ext cx="1552575" cy="193675"/>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algn="ctr" defTabSz="176530">
              <a:spcBef>
                <a:spcPct val="50000"/>
              </a:spcBef>
            </a:pPr>
            <a:r>
              <a:rPr lang="zh-CN" altLang="en-US" sz="900" dirty="0">
                <a:solidFill>
                  <a:schemeClr val="accent2"/>
                </a:solidFill>
                <a:latin typeface="Times New Roman" panose="02020603050405020304" pitchFamily="18" charset="0"/>
              </a:rPr>
              <a:t>国际投资工程公司</a:t>
            </a:r>
            <a:endParaRPr lang="zh-CN" altLang="en-US" sz="900" dirty="0">
              <a:solidFill>
                <a:schemeClr val="accent2"/>
              </a:solidFill>
              <a:latin typeface="Times New Roman" panose="02020603050405020304" pitchFamily="18" charset="0"/>
            </a:endParaRPr>
          </a:p>
        </p:txBody>
      </p:sp>
      <p:sp>
        <p:nvSpPr>
          <p:cNvPr id="26678" name="Line 53"/>
          <p:cNvSpPr/>
          <p:nvPr/>
        </p:nvSpPr>
        <p:spPr>
          <a:xfrm>
            <a:off x="2312988" y="2605088"/>
            <a:ext cx="0" cy="114300"/>
          </a:xfrm>
          <a:prstGeom prst="line">
            <a:avLst/>
          </a:prstGeom>
          <a:ln w="38100" cap="flat" cmpd="sng">
            <a:solidFill>
              <a:srgbClr val="99CCFF"/>
            </a:solidFill>
            <a:prstDash val="solid"/>
            <a:headEnd type="none" w="med" len="med"/>
            <a:tailEnd type="triangle" w="med" len="med"/>
          </a:ln>
        </p:spPr>
      </p:sp>
      <p:sp>
        <p:nvSpPr>
          <p:cNvPr id="26679" name="Text Box 54"/>
          <p:cNvSpPr txBox="1"/>
          <p:nvPr/>
        </p:nvSpPr>
        <p:spPr>
          <a:xfrm>
            <a:off x="1741488" y="2719388"/>
            <a:ext cx="1071562" cy="247650"/>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algn="ctr" defTabSz="176530">
              <a:spcBef>
                <a:spcPct val="50000"/>
              </a:spcBef>
            </a:pPr>
            <a:r>
              <a:rPr lang="zh-CN" altLang="en-US" sz="900" dirty="0">
                <a:solidFill>
                  <a:schemeClr val="accent2"/>
                </a:solidFill>
                <a:latin typeface="Times New Roman" panose="02020603050405020304" pitchFamily="18" charset="0"/>
              </a:rPr>
              <a:t>朱雄策划顾问公司</a:t>
            </a:r>
            <a:endParaRPr lang="zh-CN" altLang="en-US" sz="900" dirty="0">
              <a:solidFill>
                <a:schemeClr val="accent2"/>
              </a:solidFill>
              <a:latin typeface="Times New Roman" panose="02020603050405020304" pitchFamily="18" charset="0"/>
            </a:endParaRPr>
          </a:p>
        </p:txBody>
      </p:sp>
      <p:sp>
        <p:nvSpPr>
          <p:cNvPr id="26680" name="Text Box 55"/>
          <p:cNvSpPr txBox="1"/>
          <p:nvPr/>
        </p:nvSpPr>
        <p:spPr>
          <a:xfrm>
            <a:off x="1116013" y="3033713"/>
            <a:ext cx="935037" cy="1638300"/>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algn="ctr" defTabSz="176530">
              <a:spcBef>
                <a:spcPct val="20000"/>
              </a:spcBef>
            </a:pPr>
            <a:r>
              <a:rPr lang="zh-CN" altLang="en-US" sz="900" dirty="0">
                <a:solidFill>
                  <a:schemeClr val="accent2"/>
                </a:solidFill>
                <a:latin typeface="Times New Roman" panose="02020603050405020304" pitchFamily="18" charset="0"/>
              </a:rPr>
              <a:t>蔡高建筑设计公司</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天津建筑设计院</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曾宏光机电设计</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协建装修设计</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利比测量师</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保险顾问</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毕马威审计师</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怡高顾问</a:t>
            </a:r>
            <a:endParaRPr lang="zh-CN" altLang="en-US" sz="900" dirty="0">
              <a:solidFill>
                <a:schemeClr val="accent2"/>
              </a:solidFill>
              <a:latin typeface="Times New Roman" panose="02020603050405020304" pitchFamily="18" charset="0"/>
            </a:endParaRPr>
          </a:p>
          <a:p>
            <a:pPr defTabSz="176530">
              <a:spcBef>
                <a:spcPct val="20000"/>
              </a:spcBef>
            </a:pPr>
            <a:r>
              <a:rPr lang="zh-CN" altLang="en-US" sz="900" dirty="0">
                <a:solidFill>
                  <a:schemeClr val="accent2"/>
                </a:solidFill>
                <a:latin typeface="Times New Roman" panose="02020603050405020304" pitchFamily="18" charset="0"/>
              </a:rPr>
              <a:t>税务顾问</a:t>
            </a:r>
            <a:endParaRPr lang="zh-CN" altLang="en-US" sz="900" dirty="0">
              <a:solidFill>
                <a:schemeClr val="accent2"/>
              </a:solidFill>
              <a:latin typeface="Times New Roman" panose="02020603050405020304" pitchFamily="18" charset="0"/>
            </a:endParaRPr>
          </a:p>
        </p:txBody>
      </p:sp>
      <p:sp>
        <p:nvSpPr>
          <p:cNvPr id="26681" name="Line 56"/>
          <p:cNvSpPr/>
          <p:nvPr/>
        </p:nvSpPr>
        <p:spPr>
          <a:xfrm>
            <a:off x="1497013" y="2801938"/>
            <a:ext cx="0" cy="239712"/>
          </a:xfrm>
          <a:prstGeom prst="line">
            <a:avLst/>
          </a:prstGeom>
          <a:ln w="38100" cap="flat" cmpd="sng">
            <a:solidFill>
              <a:srgbClr val="99CCFF"/>
            </a:solidFill>
            <a:prstDash val="solid"/>
            <a:headEnd type="none" w="med" len="med"/>
            <a:tailEnd type="triangle" w="med" len="med"/>
          </a:ln>
        </p:spPr>
      </p:sp>
      <p:sp>
        <p:nvSpPr>
          <p:cNvPr id="26682" name="Line 57"/>
          <p:cNvSpPr/>
          <p:nvPr/>
        </p:nvSpPr>
        <p:spPr>
          <a:xfrm flipH="1">
            <a:off x="1497013" y="2801938"/>
            <a:ext cx="244475" cy="0"/>
          </a:xfrm>
          <a:prstGeom prst="line">
            <a:avLst/>
          </a:prstGeom>
          <a:ln w="38100" cap="flat" cmpd="sng">
            <a:solidFill>
              <a:srgbClr val="99CCFF"/>
            </a:solidFill>
            <a:prstDash val="solid"/>
            <a:headEnd type="none" w="med" len="med"/>
            <a:tailEnd type="none" w="med" len="med"/>
          </a:ln>
        </p:spPr>
      </p:sp>
      <p:sp>
        <p:nvSpPr>
          <p:cNvPr id="26683" name="Line 58"/>
          <p:cNvSpPr/>
          <p:nvPr/>
        </p:nvSpPr>
        <p:spPr>
          <a:xfrm>
            <a:off x="2138363" y="3098800"/>
            <a:ext cx="0" cy="330200"/>
          </a:xfrm>
          <a:prstGeom prst="line">
            <a:avLst/>
          </a:prstGeom>
          <a:ln w="38100" cap="flat" cmpd="sng">
            <a:solidFill>
              <a:srgbClr val="99CCFF"/>
            </a:solidFill>
            <a:prstDash val="solid"/>
            <a:headEnd type="none" w="med" len="med"/>
            <a:tailEnd type="triangle" w="med" len="med"/>
          </a:ln>
        </p:spPr>
      </p:sp>
      <p:sp>
        <p:nvSpPr>
          <p:cNvPr id="26684" name="Line 59"/>
          <p:cNvSpPr/>
          <p:nvPr/>
        </p:nvSpPr>
        <p:spPr>
          <a:xfrm>
            <a:off x="2913063" y="2587625"/>
            <a:ext cx="0" cy="511175"/>
          </a:xfrm>
          <a:prstGeom prst="line">
            <a:avLst/>
          </a:prstGeom>
          <a:ln w="38100" cap="flat" cmpd="sng">
            <a:solidFill>
              <a:srgbClr val="99CCFF"/>
            </a:solidFill>
            <a:prstDash val="solid"/>
            <a:headEnd type="none" w="med" len="med"/>
            <a:tailEnd type="none" w="med" len="med"/>
          </a:ln>
        </p:spPr>
      </p:sp>
      <p:sp>
        <p:nvSpPr>
          <p:cNvPr id="26685" name="Line 60"/>
          <p:cNvSpPr/>
          <p:nvPr/>
        </p:nvSpPr>
        <p:spPr>
          <a:xfrm>
            <a:off x="2138363" y="3098800"/>
            <a:ext cx="1181100" cy="0"/>
          </a:xfrm>
          <a:prstGeom prst="line">
            <a:avLst/>
          </a:prstGeom>
          <a:ln w="38100" cap="flat" cmpd="sng">
            <a:solidFill>
              <a:srgbClr val="99CCFF"/>
            </a:solidFill>
            <a:prstDash val="solid"/>
            <a:headEnd type="none" w="med" len="med"/>
            <a:tailEnd type="none" w="med" len="med"/>
          </a:ln>
        </p:spPr>
      </p:sp>
      <p:sp>
        <p:nvSpPr>
          <p:cNvPr id="26686" name="Text Box 61"/>
          <p:cNvSpPr txBox="1"/>
          <p:nvPr/>
        </p:nvSpPr>
        <p:spPr>
          <a:xfrm>
            <a:off x="2109788" y="3429000"/>
            <a:ext cx="161925" cy="555625"/>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粗装修公司</a:t>
            </a:r>
            <a:endParaRPr lang="zh-CN" altLang="en-US" sz="900" dirty="0">
              <a:solidFill>
                <a:schemeClr val="accent2"/>
              </a:solidFill>
              <a:latin typeface="Arial" panose="020B0604020202020204" pitchFamily="34" charset="0"/>
            </a:endParaRPr>
          </a:p>
        </p:txBody>
      </p:sp>
      <p:sp>
        <p:nvSpPr>
          <p:cNvPr id="26687" name="Line 62"/>
          <p:cNvSpPr/>
          <p:nvPr/>
        </p:nvSpPr>
        <p:spPr>
          <a:xfrm>
            <a:off x="2328863" y="3098800"/>
            <a:ext cx="0" cy="330200"/>
          </a:xfrm>
          <a:prstGeom prst="line">
            <a:avLst/>
          </a:prstGeom>
          <a:ln w="38100" cap="flat" cmpd="sng">
            <a:solidFill>
              <a:srgbClr val="99CCFF"/>
            </a:solidFill>
            <a:prstDash val="solid"/>
            <a:headEnd type="none" w="med" len="med"/>
            <a:tailEnd type="triangle" w="med" len="med"/>
          </a:ln>
        </p:spPr>
      </p:sp>
      <p:sp>
        <p:nvSpPr>
          <p:cNvPr id="26688" name="Text Box 63"/>
          <p:cNvSpPr txBox="1"/>
          <p:nvPr/>
        </p:nvSpPr>
        <p:spPr>
          <a:xfrm>
            <a:off x="2300288" y="3429000"/>
            <a:ext cx="161925" cy="657225"/>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美际机电公司</a:t>
            </a:r>
            <a:endParaRPr lang="zh-CN" altLang="en-US" sz="900" dirty="0">
              <a:solidFill>
                <a:schemeClr val="accent2"/>
              </a:solidFill>
              <a:latin typeface="Arial" panose="020B0604020202020204" pitchFamily="34" charset="0"/>
            </a:endParaRPr>
          </a:p>
        </p:txBody>
      </p:sp>
      <p:sp>
        <p:nvSpPr>
          <p:cNvPr id="26689" name="Line 64"/>
          <p:cNvSpPr/>
          <p:nvPr/>
        </p:nvSpPr>
        <p:spPr>
          <a:xfrm>
            <a:off x="2519363" y="3098800"/>
            <a:ext cx="0" cy="314325"/>
          </a:xfrm>
          <a:prstGeom prst="line">
            <a:avLst/>
          </a:prstGeom>
          <a:ln w="38100" cap="flat" cmpd="sng">
            <a:solidFill>
              <a:srgbClr val="99CCFF"/>
            </a:solidFill>
            <a:prstDash val="solid"/>
            <a:headEnd type="none" w="med" len="med"/>
            <a:tailEnd type="triangle" w="med" len="med"/>
          </a:ln>
        </p:spPr>
      </p:sp>
      <p:sp>
        <p:nvSpPr>
          <p:cNvPr id="26690" name="Text Box 65"/>
          <p:cNvSpPr txBox="1"/>
          <p:nvPr/>
        </p:nvSpPr>
        <p:spPr>
          <a:xfrm>
            <a:off x="2490788" y="3429000"/>
            <a:ext cx="161925" cy="760413"/>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桓昌装修分公司</a:t>
            </a:r>
            <a:endParaRPr lang="zh-CN" altLang="en-US" sz="900" dirty="0">
              <a:solidFill>
                <a:schemeClr val="accent2"/>
              </a:solidFill>
              <a:latin typeface="Arial" panose="020B0604020202020204" pitchFamily="34" charset="0"/>
            </a:endParaRPr>
          </a:p>
        </p:txBody>
      </p:sp>
      <p:sp>
        <p:nvSpPr>
          <p:cNvPr id="26691" name="Line 66"/>
          <p:cNvSpPr/>
          <p:nvPr/>
        </p:nvSpPr>
        <p:spPr>
          <a:xfrm>
            <a:off x="2722563" y="3098800"/>
            <a:ext cx="0" cy="314325"/>
          </a:xfrm>
          <a:prstGeom prst="line">
            <a:avLst/>
          </a:prstGeom>
          <a:ln w="38100" cap="flat" cmpd="sng">
            <a:solidFill>
              <a:srgbClr val="99CCFF"/>
            </a:solidFill>
            <a:prstDash val="solid"/>
            <a:headEnd type="none" w="med" len="med"/>
            <a:tailEnd type="triangle" w="med" len="med"/>
          </a:ln>
        </p:spPr>
      </p:sp>
      <p:sp>
        <p:nvSpPr>
          <p:cNvPr id="26692" name="Text Box 67"/>
          <p:cNvSpPr txBox="1"/>
          <p:nvPr/>
        </p:nvSpPr>
        <p:spPr>
          <a:xfrm>
            <a:off x="2693988" y="3429000"/>
            <a:ext cx="163512" cy="862013"/>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en-US" altLang="zh-CN" sz="900" dirty="0">
                <a:solidFill>
                  <a:schemeClr val="accent2"/>
                </a:solidFill>
                <a:latin typeface="Arial" panose="020B0604020202020204" pitchFamily="34" charset="0"/>
              </a:rPr>
              <a:t>OTTS</a:t>
            </a:r>
            <a:r>
              <a:rPr lang="zh-CN" altLang="en-US" sz="900" dirty="0">
                <a:solidFill>
                  <a:schemeClr val="accent2"/>
                </a:solidFill>
                <a:latin typeface="Arial" panose="020B0604020202020204" pitchFamily="34" charset="0"/>
              </a:rPr>
              <a:t>电梯公司</a:t>
            </a:r>
            <a:endParaRPr lang="zh-CN" altLang="en-US" sz="900" dirty="0">
              <a:solidFill>
                <a:schemeClr val="accent2"/>
              </a:solidFill>
              <a:latin typeface="Arial" panose="020B0604020202020204" pitchFamily="34" charset="0"/>
            </a:endParaRPr>
          </a:p>
        </p:txBody>
      </p:sp>
      <p:sp>
        <p:nvSpPr>
          <p:cNvPr id="26693" name="Line 68"/>
          <p:cNvSpPr/>
          <p:nvPr/>
        </p:nvSpPr>
        <p:spPr>
          <a:xfrm>
            <a:off x="2925763" y="3098800"/>
            <a:ext cx="0" cy="330200"/>
          </a:xfrm>
          <a:prstGeom prst="line">
            <a:avLst/>
          </a:prstGeom>
          <a:ln w="38100" cap="flat" cmpd="sng">
            <a:solidFill>
              <a:srgbClr val="99CCFF"/>
            </a:solidFill>
            <a:prstDash val="solid"/>
            <a:headEnd type="none" w="med" len="med"/>
            <a:tailEnd type="triangle" w="med" len="med"/>
          </a:ln>
        </p:spPr>
      </p:sp>
      <p:sp>
        <p:nvSpPr>
          <p:cNvPr id="26694" name="Text Box 69"/>
          <p:cNvSpPr txBox="1"/>
          <p:nvPr/>
        </p:nvSpPr>
        <p:spPr>
          <a:xfrm>
            <a:off x="2884488" y="3429000"/>
            <a:ext cx="163512" cy="760413"/>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楼宇自动化公司</a:t>
            </a:r>
            <a:endParaRPr lang="zh-CN" altLang="en-US" sz="900" dirty="0">
              <a:solidFill>
                <a:schemeClr val="accent2"/>
              </a:solidFill>
              <a:latin typeface="Arial" panose="020B0604020202020204" pitchFamily="34" charset="0"/>
            </a:endParaRPr>
          </a:p>
        </p:txBody>
      </p:sp>
      <p:sp>
        <p:nvSpPr>
          <p:cNvPr id="26695" name="Line 70"/>
          <p:cNvSpPr/>
          <p:nvPr/>
        </p:nvSpPr>
        <p:spPr>
          <a:xfrm>
            <a:off x="3116263" y="3098800"/>
            <a:ext cx="0" cy="330200"/>
          </a:xfrm>
          <a:prstGeom prst="line">
            <a:avLst/>
          </a:prstGeom>
          <a:ln w="38100" cap="flat" cmpd="sng">
            <a:solidFill>
              <a:srgbClr val="99CCFF"/>
            </a:solidFill>
            <a:prstDash val="solid"/>
            <a:headEnd type="none" w="med" len="med"/>
            <a:tailEnd type="triangle" w="med" len="med"/>
          </a:ln>
        </p:spPr>
      </p:sp>
      <p:sp>
        <p:nvSpPr>
          <p:cNvPr id="26696" name="Text Box 71"/>
          <p:cNvSpPr txBox="1"/>
          <p:nvPr/>
        </p:nvSpPr>
        <p:spPr>
          <a:xfrm>
            <a:off x="3090863" y="3429000"/>
            <a:ext cx="161925" cy="760413"/>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钢材水泥供应商</a:t>
            </a:r>
            <a:endParaRPr lang="zh-CN" altLang="en-US" sz="900" dirty="0">
              <a:solidFill>
                <a:schemeClr val="accent2"/>
              </a:solidFill>
              <a:latin typeface="Arial" panose="020B0604020202020204" pitchFamily="34" charset="0"/>
            </a:endParaRPr>
          </a:p>
        </p:txBody>
      </p:sp>
      <p:sp>
        <p:nvSpPr>
          <p:cNvPr id="26697" name="Line 72"/>
          <p:cNvSpPr/>
          <p:nvPr/>
        </p:nvSpPr>
        <p:spPr>
          <a:xfrm flipH="1">
            <a:off x="3319463" y="3098800"/>
            <a:ext cx="0" cy="330200"/>
          </a:xfrm>
          <a:prstGeom prst="line">
            <a:avLst/>
          </a:prstGeom>
          <a:ln w="38100" cap="flat" cmpd="sng">
            <a:solidFill>
              <a:srgbClr val="99CCFF"/>
            </a:solidFill>
            <a:prstDash val="solid"/>
            <a:headEnd type="none" w="med" len="med"/>
            <a:tailEnd type="triangle" w="med" len="med"/>
          </a:ln>
        </p:spPr>
      </p:sp>
      <p:sp>
        <p:nvSpPr>
          <p:cNvPr id="26698" name="Text Box 73"/>
          <p:cNvSpPr txBox="1"/>
          <p:nvPr/>
        </p:nvSpPr>
        <p:spPr>
          <a:xfrm>
            <a:off x="3294063" y="3429000"/>
            <a:ext cx="161925" cy="760413"/>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其他工作承包商</a:t>
            </a:r>
            <a:endParaRPr lang="zh-CN" altLang="en-US" sz="900" dirty="0">
              <a:solidFill>
                <a:schemeClr val="accent2"/>
              </a:solidFill>
              <a:latin typeface="Arial" panose="020B0604020202020204" pitchFamily="34" charset="0"/>
            </a:endParaRPr>
          </a:p>
        </p:txBody>
      </p:sp>
      <p:sp>
        <p:nvSpPr>
          <p:cNvPr id="26699" name="Line 74"/>
          <p:cNvSpPr/>
          <p:nvPr/>
        </p:nvSpPr>
        <p:spPr>
          <a:xfrm>
            <a:off x="3551238" y="3000375"/>
            <a:ext cx="0" cy="198438"/>
          </a:xfrm>
          <a:prstGeom prst="line">
            <a:avLst/>
          </a:prstGeom>
          <a:ln w="38100" cap="flat" cmpd="sng">
            <a:solidFill>
              <a:srgbClr val="99CCFF"/>
            </a:solidFill>
            <a:prstDash val="solid"/>
            <a:headEnd type="none" w="med" len="med"/>
            <a:tailEnd type="triangle" w="med" len="med"/>
          </a:ln>
        </p:spPr>
      </p:sp>
      <p:sp>
        <p:nvSpPr>
          <p:cNvPr id="26700" name="Text Box 75"/>
          <p:cNvSpPr txBox="1"/>
          <p:nvPr/>
        </p:nvSpPr>
        <p:spPr>
          <a:xfrm>
            <a:off x="3497263" y="3198813"/>
            <a:ext cx="165100" cy="965200"/>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defTabSz="1129030">
              <a:spcBef>
                <a:spcPct val="50000"/>
              </a:spcBef>
            </a:pPr>
            <a:r>
              <a:rPr lang="zh-CN" altLang="en-US" sz="900" dirty="0">
                <a:solidFill>
                  <a:schemeClr val="accent2"/>
                </a:solidFill>
                <a:latin typeface="Arial" panose="020B0604020202020204" pitchFamily="34" charset="0"/>
              </a:rPr>
              <a:t>天津市第一建筑公司</a:t>
            </a:r>
            <a:endParaRPr lang="zh-CN" altLang="en-US" sz="900" dirty="0">
              <a:solidFill>
                <a:schemeClr val="accent2"/>
              </a:solidFill>
              <a:latin typeface="Arial" panose="020B0604020202020204" pitchFamily="34" charset="0"/>
            </a:endParaRPr>
          </a:p>
        </p:txBody>
      </p:sp>
      <p:sp>
        <p:nvSpPr>
          <p:cNvPr id="26701" name="Text Box 76"/>
          <p:cNvSpPr txBox="1"/>
          <p:nvPr/>
        </p:nvSpPr>
        <p:spPr>
          <a:xfrm>
            <a:off x="3008313" y="2736850"/>
            <a:ext cx="801687" cy="247650"/>
          </a:xfrm>
          <a:prstGeom prst="rect">
            <a:avLst/>
          </a:prstGeom>
          <a:noFill/>
          <a:ln w="38100" cap="flat" cmpd="sng">
            <a:solidFill>
              <a:srgbClr val="99CCFF"/>
            </a:solidFill>
            <a:prstDash val="solid"/>
            <a:miter/>
            <a:headEnd type="none" w="med" len="med"/>
            <a:tailEnd type="none" w="med" len="med"/>
          </a:ln>
        </p:spPr>
        <p:txBody>
          <a:bodyPr lIns="17648" tIns="8824" rIns="17648" bIns="8824">
            <a:spAutoFit/>
          </a:bodyPr>
          <a:p>
            <a:pPr algn="ctr" defTabSz="176530">
              <a:spcBef>
                <a:spcPct val="50000"/>
              </a:spcBef>
            </a:pPr>
            <a:r>
              <a:rPr lang="zh-CN" altLang="en-US" sz="900" dirty="0">
                <a:solidFill>
                  <a:schemeClr val="accent2"/>
                </a:solidFill>
                <a:latin typeface="Times New Roman" panose="02020603050405020304" pitchFamily="18" charset="0"/>
              </a:rPr>
              <a:t>新科咨询公司</a:t>
            </a:r>
            <a:endParaRPr lang="zh-CN" altLang="en-US" sz="900" dirty="0">
              <a:solidFill>
                <a:schemeClr val="accent2"/>
              </a:solidFill>
              <a:latin typeface="Times New Roman" panose="02020603050405020304" pitchFamily="18" charset="0"/>
            </a:endParaRPr>
          </a:p>
        </p:txBody>
      </p:sp>
      <p:sp>
        <p:nvSpPr>
          <p:cNvPr id="26702" name="Line 77"/>
          <p:cNvSpPr/>
          <p:nvPr/>
        </p:nvSpPr>
        <p:spPr>
          <a:xfrm>
            <a:off x="3402013" y="2605088"/>
            <a:ext cx="0" cy="139700"/>
          </a:xfrm>
          <a:prstGeom prst="line">
            <a:avLst/>
          </a:prstGeom>
          <a:ln w="38100" cap="flat" cmpd="sng">
            <a:solidFill>
              <a:srgbClr val="99CCFF"/>
            </a:solidFill>
            <a:prstDash val="solid"/>
            <a:headEnd type="none" w="med" len="med"/>
            <a:tailEnd type="triangle" w="med" len="med"/>
          </a:ln>
        </p:spPr>
      </p:sp>
      <p:sp>
        <p:nvSpPr>
          <p:cNvPr id="26703" name="Line 78"/>
          <p:cNvSpPr/>
          <p:nvPr/>
        </p:nvSpPr>
        <p:spPr>
          <a:xfrm>
            <a:off x="3619500" y="2917825"/>
            <a:ext cx="0" cy="280988"/>
          </a:xfrm>
          <a:prstGeom prst="line">
            <a:avLst/>
          </a:prstGeom>
          <a:ln w="38100" cap="flat" cmpd="sng">
            <a:solidFill>
              <a:srgbClr val="FF0000"/>
            </a:solidFill>
            <a:prstDash val="sysDot"/>
            <a:headEnd type="none" w="med" len="med"/>
            <a:tailEnd type="triangle" w="med" len="med"/>
          </a:ln>
        </p:spPr>
      </p:sp>
      <p:sp>
        <p:nvSpPr>
          <p:cNvPr id="26704" name="Line 79"/>
          <p:cNvSpPr/>
          <p:nvPr/>
        </p:nvSpPr>
        <p:spPr>
          <a:xfrm>
            <a:off x="2913063" y="3000375"/>
            <a:ext cx="638175" cy="0"/>
          </a:xfrm>
          <a:prstGeom prst="line">
            <a:avLst/>
          </a:prstGeom>
          <a:ln w="38100" cap="flat" cmpd="sng">
            <a:solidFill>
              <a:srgbClr val="99CCFF"/>
            </a:solidFill>
            <a:prstDash val="solid"/>
            <a:headEnd type="none" w="med" len="med"/>
            <a:tailEnd type="none" w="med" len="med"/>
          </a:ln>
        </p:spPr>
      </p:sp>
      <p:sp>
        <p:nvSpPr>
          <p:cNvPr id="26705" name="Line 80"/>
          <p:cNvSpPr/>
          <p:nvPr/>
        </p:nvSpPr>
        <p:spPr>
          <a:xfrm>
            <a:off x="3402013" y="3263900"/>
            <a:ext cx="0" cy="165100"/>
          </a:xfrm>
          <a:prstGeom prst="line">
            <a:avLst/>
          </a:prstGeom>
          <a:ln w="38100" cap="flat" cmpd="sng">
            <a:solidFill>
              <a:srgbClr val="FF0000"/>
            </a:solidFill>
            <a:prstDash val="sysDot"/>
            <a:headEnd type="none" w="med" len="med"/>
            <a:tailEnd type="triangle" w="med" len="med"/>
          </a:ln>
        </p:spPr>
      </p:sp>
      <p:sp>
        <p:nvSpPr>
          <p:cNvPr id="26706" name="Line 81"/>
          <p:cNvSpPr/>
          <p:nvPr/>
        </p:nvSpPr>
        <p:spPr>
          <a:xfrm flipH="1">
            <a:off x="2233613" y="3263900"/>
            <a:ext cx="1263650" cy="0"/>
          </a:xfrm>
          <a:prstGeom prst="line">
            <a:avLst/>
          </a:prstGeom>
          <a:ln w="38100" cap="flat" cmpd="sng">
            <a:solidFill>
              <a:srgbClr val="FF0000"/>
            </a:solidFill>
            <a:prstDash val="sysDot"/>
            <a:headEnd type="none" w="med" len="med"/>
            <a:tailEnd type="none" w="med" len="med"/>
          </a:ln>
        </p:spPr>
      </p:sp>
      <p:sp>
        <p:nvSpPr>
          <p:cNvPr id="26707" name="Line 82"/>
          <p:cNvSpPr/>
          <p:nvPr/>
        </p:nvSpPr>
        <p:spPr>
          <a:xfrm>
            <a:off x="3198813" y="3279775"/>
            <a:ext cx="0" cy="165100"/>
          </a:xfrm>
          <a:prstGeom prst="line">
            <a:avLst/>
          </a:prstGeom>
          <a:ln w="38100" cap="flat" cmpd="sng">
            <a:solidFill>
              <a:srgbClr val="FF0000"/>
            </a:solidFill>
            <a:prstDash val="sysDot"/>
            <a:headEnd type="none" w="med" len="med"/>
            <a:tailEnd type="triangle" w="med" len="med"/>
          </a:ln>
        </p:spPr>
      </p:sp>
      <p:sp>
        <p:nvSpPr>
          <p:cNvPr id="26708" name="Line 83"/>
          <p:cNvSpPr/>
          <p:nvPr/>
        </p:nvSpPr>
        <p:spPr>
          <a:xfrm>
            <a:off x="3008313" y="3263900"/>
            <a:ext cx="0" cy="165100"/>
          </a:xfrm>
          <a:prstGeom prst="line">
            <a:avLst/>
          </a:prstGeom>
          <a:ln w="38100" cap="flat" cmpd="sng">
            <a:solidFill>
              <a:srgbClr val="FF0000"/>
            </a:solidFill>
            <a:prstDash val="sysDot"/>
            <a:headEnd type="none" w="med" len="med"/>
            <a:tailEnd type="triangle" w="med" len="med"/>
          </a:ln>
        </p:spPr>
      </p:sp>
      <p:sp>
        <p:nvSpPr>
          <p:cNvPr id="26709" name="Line 84"/>
          <p:cNvSpPr/>
          <p:nvPr/>
        </p:nvSpPr>
        <p:spPr>
          <a:xfrm>
            <a:off x="2805113" y="3263900"/>
            <a:ext cx="0" cy="165100"/>
          </a:xfrm>
          <a:prstGeom prst="line">
            <a:avLst/>
          </a:prstGeom>
          <a:ln w="38100" cap="flat" cmpd="sng">
            <a:solidFill>
              <a:srgbClr val="FF0000"/>
            </a:solidFill>
            <a:prstDash val="sysDot"/>
            <a:headEnd type="none" w="med" len="med"/>
            <a:tailEnd type="triangle" w="med" len="med"/>
          </a:ln>
        </p:spPr>
      </p:sp>
      <p:sp>
        <p:nvSpPr>
          <p:cNvPr id="26710" name="Line 85"/>
          <p:cNvSpPr/>
          <p:nvPr/>
        </p:nvSpPr>
        <p:spPr>
          <a:xfrm>
            <a:off x="2598738" y="3263900"/>
            <a:ext cx="0" cy="165100"/>
          </a:xfrm>
          <a:prstGeom prst="line">
            <a:avLst/>
          </a:prstGeom>
          <a:ln w="38100" cap="flat" cmpd="sng">
            <a:solidFill>
              <a:srgbClr val="FF0000"/>
            </a:solidFill>
            <a:prstDash val="sysDot"/>
            <a:headEnd type="none" w="med" len="med"/>
            <a:tailEnd type="triangle" w="med" len="med"/>
          </a:ln>
        </p:spPr>
      </p:sp>
      <p:sp>
        <p:nvSpPr>
          <p:cNvPr id="26711" name="Line 86"/>
          <p:cNvSpPr/>
          <p:nvPr/>
        </p:nvSpPr>
        <p:spPr>
          <a:xfrm>
            <a:off x="2424113" y="3263900"/>
            <a:ext cx="0" cy="165100"/>
          </a:xfrm>
          <a:prstGeom prst="line">
            <a:avLst/>
          </a:prstGeom>
          <a:ln w="38100" cap="flat" cmpd="sng">
            <a:solidFill>
              <a:srgbClr val="FF0000"/>
            </a:solidFill>
            <a:prstDash val="sysDot"/>
            <a:headEnd type="none" w="med" len="med"/>
            <a:tailEnd type="triangle" w="med" len="med"/>
          </a:ln>
        </p:spPr>
      </p:sp>
      <p:sp>
        <p:nvSpPr>
          <p:cNvPr id="26712" name="Line 87"/>
          <p:cNvSpPr/>
          <p:nvPr/>
        </p:nvSpPr>
        <p:spPr>
          <a:xfrm>
            <a:off x="2233613" y="3263900"/>
            <a:ext cx="0" cy="165100"/>
          </a:xfrm>
          <a:prstGeom prst="line">
            <a:avLst/>
          </a:prstGeom>
          <a:ln w="38100" cap="flat" cmpd="sng">
            <a:solidFill>
              <a:srgbClr val="FF0000"/>
            </a:solidFill>
            <a:prstDash val="sysDot"/>
            <a:headEnd type="none" w="med" len="med"/>
            <a:tailEnd type="triangle" w="med" len="med"/>
          </a:ln>
        </p:spPr>
      </p:sp>
      <p:sp>
        <p:nvSpPr>
          <p:cNvPr id="26713" name="Rectangle 88"/>
          <p:cNvSpPr/>
          <p:nvPr/>
        </p:nvSpPr>
        <p:spPr>
          <a:xfrm>
            <a:off x="1047750" y="2060575"/>
            <a:ext cx="2830513" cy="2754313"/>
          </a:xfrm>
          <a:prstGeom prst="rect">
            <a:avLst/>
          </a:prstGeom>
          <a:noFill/>
          <a:ln w="76200" cap="flat" cmpd="sng">
            <a:solidFill>
              <a:srgbClr val="99CCFF"/>
            </a:solidFill>
            <a:prstDash val="sysDot"/>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6714" name="Text Box 89"/>
          <p:cNvSpPr txBox="1"/>
          <p:nvPr/>
        </p:nvSpPr>
        <p:spPr>
          <a:xfrm>
            <a:off x="1103313" y="2208213"/>
            <a:ext cx="825500" cy="312737"/>
          </a:xfrm>
          <a:prstGeom prst="rect">
            <a:avLst/>
          </a:prstGeom>
          <a:noFill/>
          <a:ln w="38100">
            <a:noFill/>
          </a:ln>
        </p:spPr>
        <p:txBody>
          <a:bodyPr lIns="17648" tIns="8824" rIns="17648" bIns="8824">
            <a:spAutoFit/>
          </a:bodyPr>
          <a:p>
            <a:pPr algn="ctr" defTabSz="176530">
              <a:spcBef>
                <a:spcPct val="50000"/>
              </a:spcBef>
            </a:pPr>
            <a:r>
              <a:rPr lang="zh-CN" altLang="en-US" sz="1300" b="1" dirty="0">
                <a:solidFill>
                  <a:schemeClr val="accent2"/>
                </a:solidFill>
                <a:latin typeface="Times New Roman" panose="02020603050405020304" pitchFamily="18" charset="0"/>
              </a:rPr>
              <a:t>管理案例</a:t>
            </a:r>
            <a:endParaRPr lang="zh-CN" altLang="en-US" sz="1300" b="1" dirty="0">
              <a:solidFill>
                <a:schemeClr val="accent2"/>
              </a:solidFill>
              <a:latin typeface="Times New Roman" panose="02020603050405020304" pitchFamily="18" charset="0"/>
            </a:endParaRPr>
          </a:p>
        </p:txBody>
      </p:sp>
      <p:sp>
        <p:nvSpPr>
          <p:cNvPr id="26715" name="Line 90"/>
          <p:cNvSpPr/>
          <p:nvPr/>
        </p:nvSpPr>
        <p:spPr>
          <a:xfrm flipV="1">
            <a:off x="8604250" y="2205038"/>
            <a:ext cx="290513" cy="0"/>
          </a:xfrm>
          <a:prstGeom prst="line">
            <a:avLst/>
          </a:prstGeom>
          <a:ln w="12700" cap="flat" cmpd="sng">
            <a:solidFill>
              <a:schemeClr val="tx1"/>
            </a:solidFill>
            <a:prstDash val="solid"/>
            <a:headEnd type="none" w="med" len="med"/>
            <a:tailEnd type="triangle" w="med" len="med"/>
          </a:ln>
        </p:spPr>
      </p:sp>
      <p:sp>
        <p:nvSpPr>
          <p:cNvPr id="26716" name="Line 91"/>
          <p:cNvSpPr/>
          <p:nvPr/>
        </p:nvSpPr>
        <p:spPr>
          <a:xfrm flipV="1">
            <a:off x="3421063" y="5157788"/>
            <a:ext cx="1079500" cy="1587"/>
          </a:xfrm>
          <a:prstGeom prst="line">
            <a:avLst/>
          </a:prstGeom>
          <a:ln w="12700" cap="flat" cmpd="sng">
            <a:solidFill>
              <a:schemeClr val="tx1"/>
            </a:solidFill>
            <a:prstDash val="solid"/>
            <a:headEnd type="none" w="med" len="med"/>
            <a:tailEnd type="triangle" w="med" len="med"/>
          </a:ln>
        </p:spPr>
      </p:sp>
      <p:sp>
        <p:nvSpPr>
          <p:cNvPr id="26717" name="Line 92"/>
          <p:cNvSpPr/>
          <p:nvPr/>
        </p:nvSpPr>
        <p:spPr>
          <a:xfrm>
            <a:off x="5580063" y="5157788"/>
            <a:ext cx="503237" cy="0"/>
          </a:xfrm>
          <a:prstGeom prst="line">
            <a:avLst/>
          </a:prstGeom>
          <a:ln w="9525" cap="flat" cmpd="sng">
            <a:solidFill>
              <a:schemeClr val="tx1"/>
            </a:solidFill>
            <a:prstDash val="solid"/>
            <a:headEnd type="none" w="med" len="med"/>
            <a:tailEnd type="triangle" w="med" len="med"/>
          </a:ln>
        </p:spPr>
      </p:sp>
      <p:sp>
        <p:nvSpPr>
          <p:cNvPr id="26718" name="Line 93"/>
          <p:cNvSpPr/>
          <p:nvPr/>
        </p:nvSpPr>
        <p:spPr>
          <a:xfrm>
            <a:off x="5942013" y="1125538"/>
            <a:ext cx="2878137" cy="0"/>
          </a:xfrm>
          <a:prstGeom prst="line">
            <a:avLst/>
          </a:prstGeom>
          <a:ln w="9525" cap="flat" cmpd="sng">
            <a:solidFill>
              <a:schemeClr val="tx1"/>
            </a:solidFill>
            <a:prstDash val="solid"/>
            <a:headEnd type="none" w="med" len="med"/>
            <a:tailEnd type="triangle" w="med" len="med"/>
          </a:ln>
        </p:spPr>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7651" name="Rectangle 2"/>
          <p:cNvSpPr>
            <a:spLocks noGrp="1"/>
          </p:cNvSpPr>
          <p:nvPr>
            <p:ph type="subTitle" idx="1"/>
          </p:nvPr>
        </p:nvSpPr>
        <p:spPr>
          <a:xfrm>
            <a:off x="217488" y="360363"/>
            <a:ext cx="2162175" cy="298450"/>
          </a:xfrm>
        </p:spPr>
        <p:txBody>
          <a:bodyPr vert="horz" wrap="square" lIns="91440" tIns="45720" rIns="91440" bIns="45720" anchor="t" anchorCtr="0"/>
          <a:p>
            <a:pPr algn="l" eaLnBrk="1" hangingPunct="1">
              <a:lnSpc>
                <a:spcPct val="80000"/>
              </a:lnSpc>
              <a:buClrTx/>
              <a:buSzTx/>
              <a:buFontTx/>
            </a:pPr>
            <a:r>
              <a:rPr kumimoji="1" lang="zh-CN" altLang="en-US" sz="1200" dirty="0">
                <a:latin typeface="宋体" panose="02010600030101010101" pitchFamily="2" charset="-122"/>
                <a:ea typeface="+mn-ea"/>
                <a:cs typeface="+mn-cs"/>
              </a:rPr>
              <a:t>工程项目管理</a:t>
            </a:r>
            <a:r>
              <a:rPr kumimoji="1" lang="en-US" altLang="zh-CN" sz="1200" dirty="0">
                <a:latin typeface="+mn-lt"/>
                <a:ea typeface="+mn-ea"/>
                <a:cs typeface="+mn-cs"/>
              </a:rPr>
              <a:t>(</a:t>
            </a:r>
            <a:r>
              <a:rPr kumimoji="1" lang="zh-CN" altLang="en-US" sz="1200" dirty="0">
                <a:latin typeface="+mn-lt"/>
                <a:ea typeface="+mn-ea"/>
                <a:cs typeface="+mn-cs"/>
              </a:rPr>
              <a:t>续前</a:t>
            </a:r>
            <a:r>
              <a:rPr kumimoji="1" lang="en-US" altLang="zh-CN" sz="1200" dirty="0">
                <a:latin typeface="+mn-lt"/>
                <a:ea typeface="+mn-ea"/>
                <a:cs typeface="+mn-cs"/>
              </a:rPr>
              <a:t>)</a:t>
            </a:r>
            <a:endParaRPr kumimoji="1" lang="en-US" altLang="zh-CN" sz="1200" dirty="0">
              <a:latin typeface="+mn-lt"/>
              <a:ea typeface="+mn-ea"/>
              <a:cs typeface="+mn-cs"/>
            </a:endParaRPr>
          </a:p>
        </p:txBody>
      </p:sp>
      <p:sp>
        <p:nvSpPr>
          <p:cNvPr id="27652" name="Rectangle 3"/>
          <p:cNvSpPr/>
          <p:nvPr/>
        </p:nvSpPr>
        <p:spPr>
          <a:xfrm>
            <a:off x="176213" y="327025"/>
            <a:ext cx="8763000" cy="6302375"/>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7653" name="Line 4"/>
          <p:cNvSpPr/>
          <p:nvPr/>
        </p:nvSpPr>
        <p:spPr>
          <a:xfrm flipV="1">
            <a:off x="190500" y="1169988"/>
            <a:ext cx="6272213" cy="0"/>
          </a:xfrm>
          <a:prstGeom prst="line">
            <a:avLst/>
          </a:prstGeom>
          <a:ln w="12700" cap="flat" cmpd="sng">
            <a:solidFill>
              <a:schemeClr val="tx1"/>
            </a:solidFill>
            <a:prstDash val="solid"/>
            <a:headEnd type="none" w="med" len="med"/>
            <a:tailEnd type="triangle" w="med" len="med"/>
          </a:ln>
        </p:spPr>
      </p:sp>
      <p:sp>
        <p:nvSpPr>
          <p:cNvPr id="27654" name="Line 5"/>
          <p:cNvSpPr/>
          <p:nvPr/>
        </p:nvSpPr>
        <p:spPr>
          <a:xfrm flipV="1">
            <a:off x="2722563" y="1978025"/>
            <a:ext cx="339725" cy="0"/>
          </a:xfrm>
          <a:prstGeom prst="line">
            <a:avLst/>
          </a:prstGeom>
          <a:ln w="12700" cap="flat" cmpd="sng">
            <a:solidFill>
              <a:schemeClr val="tx1"/>
            </a:solidFill>
            <a:prstDash val="solid"/>
            <a:headEnd type="none" w="med" len="med"/>
            <a:tailEnd type="triangle" w="med" len="med"/>
          </a:ln>
        </p:spPr>
      </p:sp>
      <p:sp>
        <p:nvSpPr>
          <p:cNvPr id="27655" name="Rectangle 6"/>
          <p:cNvSpPr/>
          <p:nvPr/>
        </p:nvSpPr>
        <p:spPr>
          <a:xfrm>
            <a:off x="884238" y="690563"/>
            <a:ext cx="1308100" cy="280987"/>
          </a:xfrm>
          <a:prstGeom prst="rect">
            <a:avLst/>
          </a:prstGeom>
          <a:noFill/>
          <a:ln w="9525">
            <a:noFill/>
          </a:ln>
        </p:spPr>
        <p:txBody>
          <a:bodyPr lIns="112947" tIns="56473" rIns="112947" bIns="56473"/>
          <a:p>
            <a:pPr algn="ctr">
              <a:spcBef>
                <a:spcPct val="20000"/>
              </a:spcBef>
            </a:pPr>
            <a:r>
              <a:rPr lang="zh-CN" altLang="en-US" sz="1200" b="1" dirty="0">
                <a:latin typeface="宋体" panose="02010600030101010101" pitchFamily="2" charset="-122"/>
                <a:ea typeface="宋体" panose="02010600030101010101" pitchFamily="2" charset="-122"/>
              </a:rPr>
              <a:t>设计阶段</a:t>
            </a:r>
            <a:endParaRPr lang="zh-CN" altLang="en-US" sz="1200" b="1" dirty="0">
              <a:latin typeface="宋体" panose="02010600030101010101" pitchFamily="2" charset="-122"/>
              <a:ea typeface="宋体" panose="02010600030101010101" pitchFamily="2" charset="-122"/>
            </a:endParaRPr>
          </a:p>
        </p:txBody>
      </p:sp>
      <p:sp>
        <p:nvSpPr>
          <p:cNvPr id="27656" name="Line 7"/>
          <p:cNvSpPr/>
          <p:nvPr/>
        </p:nvSpPr>
        <p:spPr>
          <a:xfrm flipH="1">
            <a:off x="2830513" y="773113"/>
            <a:ext cx="0" cy="5805487"/>
          </a:xfrm>
          <a:prstGeom prst="line">
            <a:avLst/>
          </a:prstGeom>
          <a:ln w="12700" cap="flat" cmpd="sng">
            <a:solidFill>
              <a:srgbClr val="333399"/>
            </a:solidFill>
            <a:prstDash val="dash"/>
            <a:headEnd type="none" w="med" len="med"/>
            <a:tailEnd type="none" w="med" len="med"/>
          </a:ln>
        </p:spPr>
      </p:sp>
      <p:sp>
        <p:nvSpPr>
          <p:cNvPr id="27657" name="Rectangle 8"/>
          <p:cNvSpPr/>
          <p:nvPr/>
        </p:nvSpPr>
        <p:spPr>
          <a:xfrm>
            <a:off x="3770313" y="690563"/>
            <a:ext cx="1308100" cy="280987"/>
          </a:xfrm>
          <a:prstGeom prst="rect">
            <a:avLst/>
          </a:prstGeom>
          <a:noFill/>
          <a:ln w="9525">
            <a:noFill/>
          </a:ln>
        </p:spPr>
        <p:txBody>
          <a:bodyPr lIns="112947" tIns="56473" rIns="112947" bIns="56473"/>
          <a:p>
            <a:pPr algn="ctr">
              <a:spcBef>
                <a:spcPct val="20000"/>
              </a:spcBef>
            </a:pPr>
            <a:r>
              <a:rPr lang="zh-CN" altLang="en-US" sz="1200" b="1" dirty="0">
                <a:latin typeface="宋体" panose="02010600030101010101" pitchFamily="2" charset="-122"/>
                <a:ea typeface="宋体" panose="02010600030101010101" pitchFamily="2" charset="-122"/>
              </a:rPr>
              <a:t>施工准备阶段</a:t>
            </a:r>
            <a:endParaRPr lang="zh-CN" altLang="en-US" sz="1200" b="1" dirty="0">
              <a:latin typeface="宋体" panose="02010600030101010101" pitchFamily="2" charset="-122"/>
              <a:ea typeface="宋体" panose="02010600030101010101" pitchFamily="2" charset="-122"/>
            </a:endParaRPr>
          </a:p>
        </p:txBody>
      </p:sp>
      <p:sp>
        <p:nvSpPr>
          <p:cNvPr id="27658" name="Rectangle 9"/>
          <p:cNvSpPr/>
          <p:nvPr/>
        </p:nvSpPr>
        <p:spPr>
          <a:xfrm>
            <a:off x="6300788" y="1036638"/>
            <a:ext cx="1060450" cy="280987"/>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其他配套手续</a:t>
            </a:r>
            <a:endParaRPr lang="zh-CN" altLang="en-US" sz="1000" dirty="0">
              <a:latin typeface="宋体" panose="02010600030101010101" pitchFamily="2" charset="-122"/>
              <a:ea typeface="宋体" panose="02010600030101010101" pitchFamily="2" charset="-122"/>
            </a:endParaRPr>
          </a:p>
        </p:txBody>
      </p:sp>
      <p:sp>
        <p:nvSpPr>
          <p:cNvPr id="27659" name="Rectangle 10"/>
          <p:cNvSpPr/>
          <p:nvPr/>
        </p:nvSpPr>
        <p:spPr>
          <a:xfrm>
            <a:off x="6300788" y="1317625"/>
            <a:ext cx="1060450" cy="455613"/>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专业审查</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地名</a:t>
            </a:r>
            <a:endParaRPr lang="zh-CN" altLang="en-US" sz="1000" dirty="0">
              <a:latin typeface="宋体" panose="02010600030101010101" pitchFamily="2" charset="-122"/>
              <a:ea typeface="宋体" panose="02010600030101010101" pitchFamily="2" charset="-122"/>
            </a:endParaRPr>
          </a:p>
        </p:txBody>
      </p:sp>
      <p:sp>
        <p:nvSpPr>
          <p:cNvPr id="27660" name="Line 11"/>
          <p:cNvSpPr/>
          <p:nvPr/>
        </p:nvSpPr>
        <p:spPr>
          <a:xfrm flipH="1">
            <a:off x="5905500" y="839788"/>
            <a:ext cx="0" cy="5805487"/>
          </a:xfrm>
          <a:prstGeom prst="line">
            <a:avLst/>
          </a:prstGeom>
          <a:ln w="12700" cap="flat" cmpd="sng">
            <a:solidFill>
              <a:srgbClr val="333399"/>
            </a:solidFill>
            <a:prstDash val="dash"/>
            <a:headEnd type="none" w="med" len="med"/>
            <a:tailEnd type="none" w="med" len="med"/>
          </a:ln>
        </p:spPr>
      </p:sp>
      <p:sp>
        <p:nvSpPr>
          <p:cNvPr id="27661" name="Rectangle 12"/>
          <p:cNvSpPr/>
          <p:nvPr/>
        </p:nvSpPr>
        <p:spPr>
          <a:xfrm>
            <a:off x="6694488" y="674688"/>
            <a:ext cx="1308100" cy="280987"/>
          </a:xfrm>
          <a:prstGeom prst="rect">
            <a:avLst/>
          </a:prstGeom>
          <a:noFill/>
          <a:ln w="9525">
            <a:noFill/>
          </a:ln>
        </p:spPr>
        <p:txBody>
          <a:bodyPr lIns="112947" tIns="56473" rIns="112947" bIns="56473"/>
          <a:p>
            <a:pPr algn="ctr">
              <a:spcBef>
                <a:spcPct val="20000"/>
              </a:spcBef>
            </a:pPr>
            <a:r>
              <a:rPr lang="zh-CN" altLang="en-US" sz="1200" b="1" dirty="0">
                <a:latin typeface="宋体" panose="02010600030101010101" pitchFamily="2" charset="-122"/>
                <a:ea typeface="宋体" panose="02010600030101010101" pitchFamily="2" charset="-122"/>
              </a:rPr>
              <a:t>施工阶段</a:t>
            </a:r>
            <a:endParaRPr lang="zh-CN" altLang="en-US" sz="1200" b="1" dirty="0">
              <a:latin typeface="宋体" panose="02010600030101010101" pitchFamily="2" charset="-122"/>
              <a:ea typeface="宋体" panose="02010600030101010101" pitchFamily="2" charset="-122"/>
            </a:endParaRPr>
          </a:p>
        </p:txBody>
      </p:sp>
      <p:sp>
        <p:nvSpPr>
          <p:cNvPr id="27662" name="Rectangle 13"/>
          <p:cNvSpPr/>
          <p:nvPr/>
        </p:nvSpPr>
        <p:spPr>
          <a:xfrm>
            <a:off x="3048000" y="1846263"/>
            <a:ext cx="900113" cy="279400"/>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监理招标</a:t>
            </a:r>
            <a:endParaRPr lang="zh-CN" altLang="en-US" sz="1000" dirty="0">
              <a:latin typeface="宋体" panose="02010600030101010101" pitchFamily="2" charset="-122"/>
              <a:ea typeface="宋体" panose="02010600030101010101" pitchFamily="2" charset="-122"/>
            </a:endParaRPr>
          </a:p>
        </p:txBody>
      </p:sp>
      <p:sp>
        <p:nvSpPr>
          <p:cNvPr id="27663" name="Rectangle 14"/>
          <p:cNvSpPr/>
          <p:nvPr/>
        </p:nvSpPr>
        <p:spPr>
          <a:xfrm>
            <a:off x="3048000" y="2125663"/>
            <a:ext cx="900113" cy="1254125"/>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招标文件</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发标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答疑和询标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评标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中标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招标收尾</a:t>
            </a:r>
            <a:endParaRPr lang="zh-CN" altLang="en-US" sz="1000" dirty="0">
              <a:latin typeface="宋体" panose="02010600030101010101" pitchFamily="2" charset="-122"/>
              <a:ea typeface="宋体" panose="02010600030101010101" pitchFamily="2" charset="-122"/>
            </a:endParaRPr>
          </a:p>
        </p:txBody>
      </p:sp>
      <p:sp>
        <p:nvSpPr>
          <p:cNvPr id="27664" name="Line 15"/>
          <p:cNvSpPr/>
          <p:nvPr/>
        </p:nvSpPr>
        <p:spPr>
          <a:xfrm flipV="1">
            <a:off x="5211763" y="2027238"/>
            <a:ext cx="190500" cy="0"/>
          </a:xfrm>
          <a:prstGeom prst="line">
            <a:avLst/>
          </a:prstGeom>
          <a:ln w="12700" cap="flat" cmpd="sng">
            <a:solidFill>
              <a:schemeClr val="tx1"/>
            </a:solidFill>
            <a:prstDash val="solid"/>
            <a:headEnd type="none" w="med" len="med"/>
            <a:tailEnd type="triangle" w="med" len="med"/>
          </a:ln>
        </p:spPr>
      </p:sp>
      <p:sp>
        <p:nvSpPr>
          <p:cNvPr id="27665" name="Rectangle 16"/>
          <p:cNvSpPr/>
          <p:nvPr/>
        </p:nvSpPr>
        <p:spPr>
          <a:xfrm>
            <a:off x="395288" y="1828800"/>
            <a:ext cx="1006475" cy="280988"/>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初步设计</a:t>
            </a:r>
            <a:endParaRPr lang="zh-CN" altLang="en-US" sz="1000" dirty="0">
              <a:latin typeface="宋体" panose="02010600030101010101" pitchFamily="2" charset="-122"/>
              <a:ea typeface="宋体" panose="02010600030101010101" pitchFamily="2" charset="-122"/>
            </a:endParaRPr>
          </a:p>
        </p:txBody>
      </p:sp>
      <p:sp>
        <p:nvSpPr>
          <p:cNvPr id="27666" name="Rectangle 17"/>
          <p:cNvSpPr/>
          <p:nvPr/>
        </p:nvSpPr>
        <p:spPr>
          <a:xfrm>
            <a:off x="395288" y="2109788"/>
            <a:ext cx="1006475" cy="609600"/>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业主批准</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有关部门批准</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设计优化</a:t>
            </a:r>
            <a:endParaRPr lang="zh-CN" altLang="en-US" sz="1000" dirty="0">
              <a:latin typeface="宋体" panose="02010600030101010101" pitchFamily="2" charset="-122"/>
              <a:ea typeface="宋体" panose="02010600030101010101" pitchFamily="2" charset="-122"/>
            </a:endParaRPr>
          </a:p>
        </p:txBody>
      </p:sp>
      <p:sp>
        <p:nvSpPr>
          <p:cNvPr id="27667" name="Line 18"/>
          <p:cNvSpPr/>
          <p:nvPr/>
        </p:nvSpPr>
        <p:spPr>
          <a:xfrm flipV="1">
            <a:off x="7361238" y="1152525"/>
            <a:ext cx="1565275" cy="0"/>
          </a:xfrm>
          <a:prstGeom prst="line">
            <a:avLst/>
          </a:prstGeom>
          <a:ln w="12700" cap="flat" cmpd="sng">
            <a:solidFill>
              <a:schemeClr val="tx1"/>
            </a:solidFill>
            <a:prstDash val="solid"/>
            <a:headEnd type="none" w="med" len="med"/>
            <a:tailEnd type="triangle" w="med" len="med"/>
          </a:ln>
        </p:spPr>
      </p:sp>
      <p:sp>
        <p:nvSpPr>
          <p:cNvPr id="27668" name="Line 19"/>
          <p:cNvSpPr/>
          <p:nvPr/>
        </p:nvSpPr>
        <p:spPr>
          <a:xfrm>
            <a:off x="5307013" y="1169988"/>
            <a:ext cx="0" cy="857250"/>
          </a:xfrm>
          <a:prstGeom prst="line">
            <a:avLst/>
          </a:prstGeom>
          <a:ln w="12700" cap="flat" cmpd="sng">
            <a:solidFill>
              <a:schemeClr val="tx1"/>
            </a:solidFill>
            <a:prstDash val="solid"/>
            <a:headEnd type="none" w="med" len="med"/>
            <a:tailEnd type="triangle" w="med" len="med"/>
          </a:ln>
        </p:spPr>
      </p:sp>
      <p:sp>
        <p:nvSpPr>
          <p:cNvPr id="27669" name="Rectangle 20"/>
          <p:cNvSpPr/>
          <p:nvPr/>
        </p:nvSpPr>
        <p:spPr>
          <a:xfrm>
            <a:off x="1693863" y="1846263"/>
            <a:ext cx="1028700" cy="279400"/>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施工图设计</a:t>
            </a:r>
            <a:endParaRPr lang="zh-CN" altLang="en-US" sz="1000" dirty="0">
              <a:latin typeface="宋体" panose="02010600030101010101" pitchFamily="2" charset="-122"/>
              <a:ea typeface="宋体" panose="02010600030101010101" pitchFamily="2" charset="-122"/>
            </a:endParaRPr>
          </a:p>
        </p:txBody>
      </p:sp>
      <p:sp>
        <p:nvSpPr>
          <p:cNvPr id="27670" name="Rectangle 21"/>
          <p:cNvSpPr/>
          <p:nvPr/>
        </p:nvSpPr>
        <p:spPr>
          <a:xfrm>
            <a:off x="1693863" y="2125663"/>
            <a:ext cx="1028700" cy="611187"/>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业主批准</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有关部门批准</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设计优化</a:t>
            </a:r>
            <a:endParaRPr lang="zh-CN" altLang="en-US" sz="1000" dirty="0">
              <a:latin typeface="宋体" panose="02010600030101010101" pitchFamily="2" charset="-122"/>
              <a:ea typeface="宋体" panose="02010600030101010101" pitchFamily="2" charset="-122"/>
            </a:endParaRPr>
          </a:p>
        </p:txBody>
      </p:sp>
      <p:sp>
        <p:nvSpPr>
          <p:cNvPr id="27671" name="Rectangle 22"/>
          <p:cNvSpPr/>
          <p:nvPr/>
        </p:nvSpPr>
        <p:spPr>
          <a:xfrm>
            <a:off x="3059113" y="5062538"/>
            <a:ext cx="1006475" cy="27940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造价管理招标</a:t>
            </a:r>
            <a:endParaRPr lang="zh-CN" altLang="en-US" sz="1000" dirty="0">
              <a:latin typeface="宋体" panose="02010600030101010101" pitchFamily="2" charset="-122"/>
              <a:ea typeface="宋体" panose="02010600030101010101" pitchFamily="2" charset="-122"/>
            </a:endParaRPr>
          </a:p>
        </p:txBody>
      </p:sp>
      <p:sp>
        <p:nvSpPr>
          <p:cNvPr id="27672" name="Rectangle 23"/>
          <p:cNvSpPr/>
          <p:nvPr/>
        </p:nvSpPr>
        <p:spPr>
          <a:xfrm>
            <a:off x="3062288" y="5341938"/>
            <a:ext cx="1006475" cy="1187450"/>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招标文件</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发标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答疑和询标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评标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中标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招标收尾</a:t>
            </a:r>
            <a:endParaRPr lang="zh-CN" altLang="en-US" sz="1000" dirty="0">
              <a:latin typeface="宋体" panose="02010600030101010101" pitchFamily="2" charset="-122"/>
              <a:ea typeface="宋体" panose="02010600030101010101" pitchFamily="2" charset="-122"/>
            </a:endParaRPr>
          </a:p>
        </p:txBody>
      </p:sp>
      <p:sp>
        <p:nvSpPr>
          <p:cNvPr id="27673" name="Line 24"/>
          <p:cNvSpPr/>
          <p:nvPr/>
        </p:nvSpPr>
        <p:spPr>
          <a:xfrm flipV="1">
            <a:off x="3948113" y="1993900"/>
            <a:ext cx="257175" cy="0"/>
          </a:xfrm>
          <a:prstGeom prst="line">
            <a:avLst/>
          </a:prstGeom>
          <a:ln w="12700" cap="flat" cmpd="sng">
            <a:solidFill>
              <a:schemeClr val="tx1"/>
            </a:solidFill>
            <a:prstDash val="solid"/>
            <a:headEnd type="none" w="med" len="med"/>
            <a:tailEnd type="triangle" w="med" len="med"/>
          </a:ln>
        </p:spPr>
      </p:sp>
      <p:sp>
        <p:nvSpPr>
          <p:cNvPr id="27674" name="Rectangle 25"/>
          <p:cNvSpPr/>
          <p:nvPr/>
        </p:nvSpPr>
        <p:spPr>
          <a:xfrm>
            <a:off x="4205288" y="1862138"/>
            <a:ext cx="1014412" cy="280987"/>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总包招标</a:t>
            </a:r>
            <a:endParaRPr lang="zh-CN" altLang="en-US" sz="1000" dirty="0">
              <a:latin typeface="宋体" panose="02010600030101010101" pitchFamily="2" charset="-122"/>
              <a:ea typeface="宋体" panose="02010600030101010101" pitchFamily="2" charset="-122"/>
            </a:endParaRPr>
          </a:p>
        </p:txBody>
      </p:sp>
      <p:sp>
        <p:nvSpPr>
          <p:cNvPr id="27675" name="Rectangle 26"/>
          <p:cNvSpPr/>
          <p:nvPr/>
        </p:nvSpPr>
        <p:spPr>
          <a:xfrm>
            <a:off x="4205288" y="2143125"/>
            <a:ext cx="1014412" cy="1203325"/>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招标文件</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发标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答疑和询标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评标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中标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招标收尾</a:t>
            </a:r>
            <a:endParaRPr lang="zh-CN" altLang="en-US" sz="1000" dirty="0">
              <a:latin typeface="宋体" panose="02010600030101010101" pitchFamily="2" charset="-122"/>
              <a:ea typeface="宋体" panose="02010600030101010101" pitchFamily="2" charset="-122"/>
            </a:endParaRPr>
          </a:p>
        </p:txBody>
      </p:sp>
      <p:sp>
        <p:nvSpPr>
          <p:cNvPr id="27676" name="Line 27"/>
          <p:cNvSpPr/>
          <p:nvPr/>
        </p:nvSpPr>
        <p:spPr>
          <a:xfrm>
            <a:off x="2913063" y="1978025"/>
            <a:ext cx="0" cy="3182938"/>
          </a:xfrm>
          <a:prstGeom prst="line">
            <a:avLst/>
          </a:prstGeom>
          <a:ln w="12700" cap="flat" cmpd="sng">
            <a:solidFill>
              <a:schemeClr val="tx1"/>
            </a:solidFill>
            <a:prstDash val="solid"/>
            <a:headEnd type="none" w="med" len="med"/>
            <a:tailEnd type="none" w="med" len="med"/>
          </a:ln>
        </p:spPr>
      </p:sp>
      <p:sp>
        <p:nvSpPr>
          <p:cNvPr id="27677" name="Rectangle 28"/>
          <p:cNvSpPr/>
          <p:nvPr/>
        </p:nvSpPr>
        <p:spPr>
          <a:xfrm>
            <a:off x="5402263" y="1862138"/>
            <a:ext cx="1022350" cy="1863725"/>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endParaRPr lang="en-US" altLang="zh-CN" sz="1000" dirty="0">
              <a:latin typeface="宋体" panose="02010600030101010101" pitchFamily="2" charset="-122"/>
              <a:ea typeface="宋体" panose="02010600030101010101" pitchFamily="2" charset="-122"/>
            </a:endParaRPr>
          </a:p>
          <a:p>
            <a:pPr algn="ctr">
              <a:spcBef>
                <a:spcPct val="20000"/>
              </a:spcBef>
            </a:pPr>
            <a:endParaRPr lang="en-US" altLang="zh-CN" sz="1000" dirty="0">
              <a:latin typeface="宋体" panose="02010600030101010101" pitchFamily="2" charset="-122"/>
              <a:ea typeface="宋体" panose="02010600030101010101" pitchFamily="2" charset="-122"/>
            </a:endParaRPr>
          </a:p>
          <a:p>
            <a:pPr algn="ctr">
              <a:spcBef>
                <a:spcPct val="20000"/>
              </a:spcBef>
            </a:pPr>
            <a:endParaRPr lang="en-US" altLang="zh-CN"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开工</a:t>
            </a:r>
            <a:endParaRPr lang="zh-CN" altLang="en-US" sz="1000" dirty="0">
              <a:latin typeface="宋体" panose="02010600030101010101" pitchFamily="2" charset="-122"/>
              <a:ea typeface="宋体" panose="02010600030101010101" pitchFamily="2" charset="-122"/>
            </a:endParaRPr>
          </a:p>
        </p:txBody>
      </p:sp>
      <p:sp>
        <p:nvSpPr>
          <p:cNvPr id="27678" name="Rectangle 29"/>
          <p:cNvSpPr/>
          <p:nvPr/>
        </p:nvSpPr>
        <p:spPr>
          <a:xfrm>
            <a:off x="5402263" y="3741738"/>
            <a:ext cx="1022350" cy="1039812"/>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第一次工地会议</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图纸交底</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合同交底</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管理培训</a:t>
            </a:r>
            <a:endParaRPr lang="zh-CN" altLang="en-US" sz="1000" dirty="0">
              <a:latin typeface="宋体" panose="02010600030101010101" pitchFamily="2" charset="-122"/>
              <a:ea typeface="宋体" panose="02010600030101010101" pitchFamily="2" charset="-122"/>
            </a:endParaRPr>
          </a:p>
          <a:p>
            <a:pPr algn="ctr">
              <a:spcBef>
                <a:spcPct val="20000"/>
              </a:spcBef>
            </a:pPr>
            <a:endParaRPr lang="en-US" altLang="zh-CN" sz="1000" dirty="0">
              <a:latin typeface="宋体" panose="02010600030101010101" pitchFamily="2" charset="-122"/>
              <a:ea typeface="宋体" panose="02010600030101010101" pitchFamily="2" charset="-122"/>
            </a:endParaRPr>
          </a:p>
        </p:txBody>
      </p:sp>
      <p:sp>
        <p:nvSpPr>
          <p:cNvPr id="27679" name="Line 30"/>
          <p:cNvSpPr/>
          <p:nvPr/>
        </p:nvSpPr>
        <p:spPr>
          <a:xfrm flipV="1">
            <a:off x="5226050" y="3659188"/>
            <a:ext cx="176213" cy="0"/>
          </a:xfrm>
          <a:prstGeom prst="line">
            <a:avLst/>
          </a:prstGeom>
          <a:ln w="12700" cap="flat" cmpd="sng">
            <a:solidFill>
              <a:schemeClr val="tx1"/>
            </a:solidFill>
            <a:prstDash val="solid"/>
            <a:headEnd type="none" w="med" len="med"/>
            <a:tailEnd type="triangle" w="med" len="med"/>
          </a:ln>
        </p:spPr>
      </p:sp>
      <p:sp>
        <p:nvSpPr>
          <p:cNvPr id="27680" name="Rectangle 31"/>
          <p:cNvSpPr/>
          <p:nvPr/>
        </p:nvSpPr>
        <p:spPr>
          <a:xfrm>
            <a:off x="4217988" y="3429000"/>
            <a:ext cx="1001712" cy="280988"/>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其他专业招标</a:t>
            </a:r>
            <a:endParaRPr lang="zh-CN" altLang="en-US" sz="1000" dirty="0">
              <a:latin typeface="宋体" panose="02010600030101010101" pitchFamily="2" charset="-122"/>
              <a:ea typeface="宋体" panose="02010600030101010101" pitchFamily="2" charset="-122"/>
            </a:endParaRPr>
          </a:p>
        </p:txBody>
      </p:sp>
      <p:sp>
        <p:nvSpPr>
          <p:cNvPr id="27681" name="Rectangle 32"/>
          <p:cNvSpPr/>
          <p:nvPr/>
        </p:nvSpPr>
        <p:spPr>
          <a:xfrm>
            <a:off x="4217988" y="3709988"/>
            <a:ext cx="1001712" cy="1203325"/>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招标文件</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发标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答疑和询标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评标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中标</a:t>
            </a:r>
            <a:endParaRPr lang="zh-CN" altLang="en-US"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招标收尾</a:t>
            </a:r>
            <a:endParaRPr lang="zh-CN" altLang="en-US" sz="1000" dirty="0">
              <a:latin typeface="宋体" panose="02010600030101010101" pitchFamily="2" charset="-122"/>
              <a:ea typeface="宋体" panose="02010600030101010101" pitchFamily="2" charset="-122"/>
            </a:endParaRPr>
          </a:p>
        </p:txBody>
      </p:sp>
      <p:sp>
        <p:nvSpPr>
          <p:cNvPr id="27682" name="Line 33"/>
          <p:cNvSpPr/>
          <p:nvPr/>
        </p:nvSpPr>
        <p:spPr>
          <a:xfrm flipV="1">
            <a:off x="190500" y="5160963"/>
            <a:ext cx="735013" cy="0"/>
          </a:xfrm>
          <a:prstGeom prst="line">
            <a:avLst/>
          </a:prstGeom>
          <a:ln w="12700" cap="flat" cmpd="sng">
            <a:solidFill>
              <a:schemeClr val="tx1"/>
            </a:solidFill>
            <a:prstDash val="solid"/>
            <a:headEnd type="none" w="med" len="med"/>
            <a:tailEnd type="triangle" w="med" len="med"/>
          </a:ln>
        </p:spPr>
      </p:sp>
      <p:sp>
        <p:nvSpPr>
          <p:cNvPr id="27683" name="Line 34"/>
          <p:cNvSpPr/>
          <p:nvPr/>
        </p:nvSpPr>
        <p:spPr>
          <a:xfrm flipV="1">
            <a:off x="5605463" y="5176838"/>
            <a:ext cx="736600" cy="0"/>
          </a:xfrm>
          <a:prstGeom prst="line">
            <a:avLst/>
          </a:prstGeom>
          <a:ln w="12700" cap="flat" cmpd="sng">
            <a:solidFill>
              <a:schemeClr val="tx1"/>
            </a:solidFill>
            <a:prstDash val="solid"/>
            <a:headEnd type="none" w="med" len="med"/>
            <a:tailEnd type="triangle" w="med" len="med"/>
          </a:ln>
        </p:spPr>
      </p:sp>
      <p:sp>
        <p:nvSpPr>
          <p:cNvPr id="27684" name="Rectangle 35"/>
          <p:cNvSpPr/>
          <p:nvPr/>
        </p:nvSpPr>
        <p:spPr>
          <a:xfrm>
            <a:off x="6667500" y="2125663"/>
            <a:ext cx="1433513" cy="1287462"/>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endParaRPr lang="en-US" altLang="zh-CN" sz="1000" dirty="0">
              <a:latin typeface="宋体" panose="02010600030101010101" pitchFamily="2" charset="-122"/>
              <a:ea typeface="宋体" panose="02010600030101010101" pitchFamily="2" charset="-122"/>
            </a:endParaRPr>
          </a:p>
          <a:p>
            <a:pPr algn="ctr">
              <a:spcBef>
                <a:spcPct val="20000"/>
              </a:spcBef>
            </a:pPr>
            <a:endParaRPr lang="en-US" altLang="zh-CN" sz="1000" dirty="0">
              <a:latin typeface="宋体" panose="02010600030101010101" pitchFamily="2" charset="-122"/>
              <a:ea typeface="宋体" panose="02010600030101010101" pitchFamily="2" charset="-122"/>
            </a:endParaRPr>
          </a:p>
          <a:p>
            <a:pPr algn="ctr">
              <a:spcBef>
                <a:spcPct val="20000"/>
              </a:spcBef>
            </a:pPr>
            <a:r>
              <a:rPr lang="zh-CN" altLang="en-US" sz="1000" dirty="0">
                <a:latin typeface="宋体" panose="02010600030101010101" pitchFamily="2" charset="-122"/>
                <a:ea typeface="宋体" panose="02010600030101010101" pitchFamily="2" charset="-122"/>
              </a:rPr>
              <a:t>实施</a:t>
            </a:r>
            <a:endParaRPr lang="zh-CN" altLang="en-US" sz="1000" dirty="0">
              <a:latin typeface="宋体" panose="02010600030101010101" pitchFamily="2" charset="-122"/>
              <a:ea typeface="宋体" panose="02010600030101010101" pitchFamily="2" charset="-122"/>
            </a:endParaRPr>
          </a:p>
        </p:txBody>
      </p:sp>
      <p:sp>
        <p:nvSpPr>
          <p:cNvPr id="27685" name="Rectangle 36"/>
          <p:cNvSpPr/>
          <p:nvPr/>
        </p:nvSpPr>
        <p:spPr>
          <a:xfrm>
            <a:off x="6667500" y="3413125"/>
            <a:ext cx="1433513" cy="1219200"/>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spcBef>
                <a:spcPct val="20000"/>
              </a:spcBef>
            </a:pPr>
            <a:r>
              <a:rPr lang="zh-CN" altLang="en-US" sz="1000" dirty="0">
                <a:latin typeface="宋体" panose="02010600030101010101" pitchFamily="2" charset="-122"/>
                <a:ea typeface="宋体" panose="02010600030101010101" pitchFamily="2" charset="-122"/>
              </a:rPr>
              <a:t>质量管理</a:t>
            </a:r>
            <a:endParaRPr lang="zh-CN" altLang="en-US" sz="1000" dirty="0">
              <a:latin typeface="宋体" panose="02010600030101010101" pitchFamily="2" charset="-122"/>
              <a:ea typeface="宋体" panose="02010600030101010101" pitchFamily="2" charset="-122"/>
            </a:endParaRPr>
          </a:p>
          <a:p>
            <a:pPr>
              <a:spcBef>
                <a:spcPct val="20000"/>
              </a:spcBef>
            </a:pPr>
            <a:r>
              <a:rPr lang="zh-CN" altLang="en-US" sz="1000" dirty="0">
                <a:latin typeface="宋体" panose="02010600030101010101" pitchFamily="2" charset="-122"/>
                <a:ea typeface="宋体" panose="02010600030101010101" pitchFamily="2" charset="-122"/>
              </a:rPr>
              <a:t>费用管理</a:t>
            </a:r>
            <a:endParaRPr lang="zh-CN" altLang="en-US" sz="1000" dirty="0">
              <a:latin typeface="宋体" panose="02010600030101010101" pitchFamily="2" charset="-122"/>
              <a:ea typeface="宋体" panose="02010600030101010101" pitchFamily="2" charset="-122"/>
            </a:endParaRPr>
          </a:p>
          <a:p>
            <a:pPr>
              <a:spcBef>
                <a:spcPct val="20000"/>
              </a:spcBef>
            </a:pPr>
            <a:r>
              <a:rPr lang="zh-CN" altLang="en-US" sz="1000" dirty="0">
                <a:latin typeface="宋体" panose="02010600030101010101" pitchFamily="2" charset="-122"/>
                <a:ea typeface="宋体" panose="02010600030101010101" pitchFamily="2" charset="-122"/>
              </a:rPr>
              <a:t>工期管理</a:t>
            </a:r>
            <a:endParaRPr lang="zh-CN" altLang="en-US" sz="1000" dirty="0">
              <a:latin typeface="宋体" panose="02010600030101010101" pitchFamily="2" charset="-122"/>
              <a:ea typeface="宋体" panose="02010600030101010101" pitchFamily="2" charset="-122"/>
            </a:endParaRPr>
          </a:p>
          <a:p>
            <a:pPr>
              <a:spcBef>
                <a:spcPct val="20000"/>
              </a:spcBef>
            </a:pPr>
            <a:r>
              <a:rPr lang="zh-CN" altLang="en-US" sz="1000" dirty="0">
                <a:latin typeface="宋体" panose="02010600030101010101" pitchFamily="2" charset="-122"/>
                <a:ea typeface="宋体" panose="02010600030101010101" pitchFamily="2" charset="-122"/>
              </a:rPr>
              <a:t>职业健康和安全管理</a:t>
            </a:r>
            <a:endParaRPr lang="zh-CN" altLang="en-US" sz="1000" dirty="0">
              <a:latin typeface="宋体" panose="02010600030101010101" pitchFamily="2" charset="-122"/>
              <a:ea typeface="宋体" panose="02010600030101010101" pitchFamily="2" charset="-122"/>
            </a:endParaRPr>
          </a:p>
          <a:p>
            <a:pPr>
              <a:spcBef>
                <a:spcPct val="20000"/>
              </a:spcBef>
            </a:pPr>
            <a:r>
              <a:rPr lang="zh-CN" altLang="en-US" sz="1000" dirty="0">
                <a:latin typeface="宋体" panose="02010600030101010101" pitchFamily="2" charset="-122"/>
                <a:ea typeface="宋体" panose="02010600030101010101" pitchFamily="2" charset="-122"/>
              </a:rPr>
              <a:t>环境管理</a:t>
            </a:r>
            <a:endParaRPr lang="zh-CN" altLang="en-US" sz="1000" dirty="0">
              <a:latin typeface="宋体" panose="02010600030101010101" pitchFamily="2" charset="-122"/>
              <a:ea typeface="宋体" panose="02010600030101010101" pitchFamily="2" charset="-122"/>
            </a:endParaRPr>
          </a:p>
          <a:p>
            <a:pPr>
              <a:spcBef>
                <a:spcPct val="20000"/>
              </a:spcBef>
            </a:pPr>
            <a:r>
              <a:rPr lang="zh-CN" altLang="en-US" sz="1000" dirty="0">
                <a:latin typeface="宋体" panose="02010600030101010101" pitchFamily="2" charset="-122"/>
                <a:ea typeface="宋体" panose="02010600030101010101" pitchFamily="2" charset="-122"/>
              </a:rPr>
              <a:t>社会责任管理</a:t>
            </a:r>
            <a:endParaRPr lang="zh-CN" altLang="en-US" sz="1000" dirty="0">
              <a:latin typeface="宋体" panose="02010600030101010101" pitchFamily="2" charset="-122"/>
              <a:ea typeface="宋体" panose="02010600030101010101" pitchFamily="2" charset="-122"/>
            </a:endParaRPr>
          </a:p>
        </p:txBody>
      </p:sp>
      <p:sp>
        <p:nvSpPr>
          <p:cNvPr id="27686" name="Line 37"/>
          <p:cNvSpPr/>
          <p:nvPr/>
        </p:nvSpPr>
        <p:spPr>
          <a:xfrm flipH="1" flipV="1">
            <a:off x="4068763" y="1993900"/>
            <a:ext cx="0" cy="1616075"/>
          </a:xfrm>
          <a:prstGeom prst="line">
            <a:avLst/>
          </a:prstGeom>
          <a:ln w="12700" cap="flat" cmpd="sng">
            <a:solidFill>
              <a:schemeClr val="tx1"/>
            </a:solidFill>
            <a:prstDash val="solid"/>
            <a:headEnd type="none" w="med" len="med"/>
            <a:tailEnd type="none" w="med" len="med"/>
          </a:ln>
        </p:spPr>
      </p:sp>
      <p:sp>
        <p:nvSpPr>
          <p:cNvPr id="27687" name="Line 38"/>
          <p:cNvSpPr/>
          <p:nvPr/>
        </p:nvSpPr>
        <p:spPr>
          <a:xfrm>
            <a:off x="6430963" y="2819400"/>
            <a:ext cx="228600" cy="0"/>
          </a:xfrm>
          <a:prstGeom prst="line">
            <a:avLst/>
          </a:prstGeom>
          <a:ln w="12700" cap="flat" cmpd="sng">
            <a:solidFill>
              <a:schemeClr val="tx1"/>
            </a:solidFill>
            <a:prstDash val="solid"/>
            <a:headEnd type="none" w="med" len="med"/>
            <a:tailEnd type="triangle" w="med" len="med"/>
          </a:ln>
        </p:spPr>
      </p:sp>
      <p:sp>
        <p:nvSpPr>
          <p:cNvPr id="27688" name="Rectangle 39"/>
          <p:cNvSpPr/>
          <p:nvPr/>
        </p:nvSpPr>
        <p:spPr>
          <a:xfrm>
            <a:off x="4284663" y="5013325"/>
            <a:ext cx="1320800" cy="280988"/>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施工合同阶段</a:t>
            </a:r>
            <a:endParaRPr lang="zh-CN" altLang="en-US" sz="1000" dirty="0">
              <a:latin typeface="宋体" panose="02010600030101010101" pitchFamily="2" charset="-122"/>
              <a:ea typeface="宋体" panose="02010600030101010101" pitchFamily="2" charset="-122"/>
            </a:endParaRPr>
          </a:p>
        </p:txBody>
      </p:sp>
      <p:sp>
        <p:nvSpPr>
          <p:cNvPr id="27689" name="Rectangle 40"/>
          <p:cNvSpPr/>
          <p:nvPr/>
        </p:nvSpPr>
        <p:spPr>
          <a:xfrm>
            <a:off x="4284663" y="5300663"/>
            <a:ext cx="1320800" cy="1198562"/>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宋体" panose="02010600030101010101" pitchFamily="2" charset="-122"/>
                <a:ea typeface="宋体" panose="02010600030101010101" pitchFamily="2" charset="-122"/>
              </a:rPr>
              <a:t>招标文件建议</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评标过程的建议</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编制工程量清单及招标控制价</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参加合同交底</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价值工程</a:t>
            </a:r>
            <a:endParaRPr lang="zh-CN" altLang="en-US" sz="1000" dirty="0">
              <a:latin typeface="宋体" panose="02010600030101010101" pitchFamily="2" charset="-122"/>
              <a:ea typeface="宋体" panose="02010600030101010101" pitchFamily="2" charset="-122"/>
            </a:endParaRPr>
          </a:p>
        </p:txBody>
      </p:sp>
      <p:sp>
        <p:nvSpPr>
          <p:cNvPr id="27690" name="Rectangle 41"/>
          <p:cNvSpPr/>
          <p:nvPr/>
        </p:nvSpPr>
        <p:spPr>
          <a:xfrm>
            <a:off x="6300788" y="4995863"/>
            <a:ext cx="2178050" cy="280987"/>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实施阶段</a:t>
            </a:r>
            <a:endParaRPr lang="zh-CN" altLang="en-US" sz="1000" dirty="0">
              <a:latin typeface="宋体" panose="02010600030101010101" pitchFamily="2" charset="-122"/>
              <a:ea typeface="宋体" panose="02010600030101010101" pitchFamily="2" charset="-122"/>
            </a:endParaRPr>
          </a:p>
        </p:txBody>
      </p:sp>
      <p:sp>
        <p:nvSpPr>
          <p:cNvPr id="27691" name="Rectangle 42"/>
          <p:cNvSpPr/>
          <p:nvPr/>
        </p:nvSpPr>
        <p:spPr>
          <a:xfrm>
            <a:off x="6300788" y="5276850"/>
            <a:ext cx="1079500" cy="960438"/>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宋体" panose="02010600030101010101" pitchFamily="2" charset="-122"/>
                <a:ea typeface="宋体" panose="02010600030101010101" pitchFamily="2" charset="-122"/>
              </a:rPr>
              <a:t>合同造价管理</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变更造价管理</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签证造价管理</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索赔造价管理</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价值工程</a:t>
            </a:r>
            <a:endParaRPr lang="zh-CN" altLang="en-US" sz="1000" dirty="0">
              <a:latin typeface="宋体" panose="02010600030101010101" pitchFamily="2" charset="-122"/>
              <a:ea typeface="宋体" panose="02010600030101010101" pitchFamily="2" charset="-122"/>
            </a:endParaRPr>
          </a:p>
        </p:txBody>
      </p:sp>
      <p:sp>
        <p:nvSpPr>
          <p:cNvPr id="27692" name="Line 43"/>
          <p:cNvSpPr/>
          <p:nvPr/>
        </p:nvSpPr>
        <p:spPr>
          <a:xfrm>
            <a:off x="4068763" y="3609975"/>
            <a:ext cx="149225" cy="0"/>
          </a:xfrm>
          <a:prstGeom prst="line">
            <a:avLst/>
          </a:prstGeom>
          <a:ln w="12700" cap="flat" cmpd="sng">
            <a:solidFill>
              <a:schemeClr val="tx1"/>
            </a:solidFill>
            <a:prstDash val="solid"/>
            <a:headEnd type="none" w="med" len="med"/>
            <a:tailEnd type="triangle" w="med" len="med"/>
          </a:ln>
        </p:spPr>
      </p:sp>
      <p:sp>
        <p:nvSpPr>
          <p:cNvPr id="27693" name="Rectangle 44"/>
          <p:cNvSpPr/>
          <p:nvPr/>
        </p:nvSpPr>
        <p:spPr>
          <a:xfrm>
            <a:off x="7380288" y="5276850"/>
            <a:ext cx="1082675" cy="960438"/>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宋体" panose="02010600030101010101" pitchFamily="2" charset="-122"/>
                <a:ea typeface="宋体" panose="02010600030101010101" pitchFamily="2" charset="-122"/>
              </a:rPr>
              <a:t>月进度款管理</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总价管理</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月工作报告</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造价文档管理</a:t>
            </a:r>
            <a:endParaRPr lang="zh-CN" altLang="en-US" sz="1000" dirty="0">
              <a:latin typeface="宋体" panose="02010600030101010101" pitchFamily="2" charset="-122"/>
              <a:ea typeface="宋体" panose="02010600030101010101" pitchFamily="2" charset="-122"/>
            </a:endParaRPr>
          </a:p>
        </p:txBody>
      </p:sp>
      <p:sp>
        <p:nvSpPr>
          <p:cNvPr id="27694" name="Line 45"/>
          <p:cNvSpPr/>
          <p:nvPr/>
        </p:nvSpPr>
        <p:spPr>
          <a:xfrm flipH="1">
            <a:off x="8604250" y="889000"/>
            <a:ext cx="0" cy="5722938"/>
          </a:xfrm>
          <a:prstGeom prst="line">
            <a:avLst/>
          </a:prstGeom>
          <a:ln w="12700" cap="flat" cmpd="sng">
            <a:solidFill>
              <a:srgbClr val="333399"/>
            </a:solidFill>
            <a:prstDash val="dash"/>
            <a:headEnd type="none" w="med" len="med"/>
            <a:tailEnd type="none" w="med" len="med"/>
          </a:ln>
        </p:spPr>
      </p:sp>
      <p:sp>
        <p:nvSpPr>
          <p:cNvPr id="27695" name="Line 46"/>
          <p:cNvSpPr/>
          <p:nvPr/>
        </p:nvSpPr>
        <p:spPr>
          <a:xfrm flipV="1">
            <a:off x="4081463" y="5176838"/>
            <a:ext cx="203200" cy="0"/>
          </a:xfrm>
          <a:prstGeom prst="line">
            <a:avLst/>
          </a:prstGeom>
          <a:ln w="12700" cap="flat" cmpd="sng">
            <a:solidFill>
              <a:schemeClr val="tx1"/>
            </a:solidFill>
            <a:prstDash val="solid"/>
            <a:headEnd type="none" w="med" len="med"/>
            <a:tailEnd type="triangle" w="med" len="med"/>
          </a:ln>
        </p:spPr>
      </p:sp>
      <p:sp>
        <p:nvSpPr>
          <p:cNvPr id="27696" name="Rectangle 47"/>
          <p:cNvSpPr/>
          <p:nvPr/>
        </p:nvSpPr>
        <p:spPr>
          <a:xfrm>
            <a:off x="925513" y="5029200"/>
            <a:ext cx="1606550" cy="27940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宋体" panose="02010600030101010101" pitchFamily="2" charset="-122"/>
                <a:ea typeface="宋体" panose="02010600030101010101" pitchFamily="2" charset="-122"/>
              </a:rPr>
              <a:t>设计合同阶段</a:t>
            </a:r>
            <a:endParaRPr lang="zh-CN" altLang="en-US" sz="1000" dirty="0">
              <a:latin typeface="宋体" panose="02010600030101010101" pitchFamily="2" charset="-122"/>
              <a:ea typeface="宋体" panose="02010600030101010101" pitchFamily="2" charset="-122"/>
            </a:endParaRPr>
          </a:p>
        </p:txBody>
      </p:sp>
      <p:sp>
        <p:nvSpPr>
          <p:cNvPr id="27697" name="Rectangle 48"/>
          <p:cNvSpPr/>
          <p:nvPr/>
        </p:nvSpPr>
        <p:spPr>
          <a:xfrm>
            <a:off x="925513" y="5308600"/>
            <a:ext cx="1606550" cy="107315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宋体" panose="02010600030101010101" pitchFamily="2" charset="-122"/>
                <a:ea typeface="宋体" panose="02010600030101010101" pitchFamily="2" charset="-122"/>
              </a:rPr>
              <a:t>设计任务书建议</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招标文件和合同文件的建议</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评标过程的建议</a:t>
            </a:r>
            <a:endParaRPr lang="zh-CN" altLang="en-US" sz="1000" dirty="0">
              <a:latin typeface="宋体" panose="02010600030101010101" pitchFamily="2" charset="-122"/>
              <a:ea typeface="宋体" panose="02010600030101010101" pitchFamily="2" charset="-122"/>
            </a:endParaRPr>
          </a:p>
          <a:p>
            <a:pPr>
              <a:spcBef>
                <a:spcPct val="20000"/>
              </a:spcBef>
              <a:buChar char="•"/>
            </a:pPr>
            <a:r>
              <a:rPr lang="zh-CN" altLang="en-US" sz="1000" dirty="0">
                <a:latin typeface="宋体" panose="02010600030101010101" pitchFamily="2" charset="-122"/>
                <a:ea typeface="宋体" panose="02010600030101010101" pitchFamily="2" charset="-122"/>
              </a:rPr>
              <a:t>设计优化</a:t>
            </a:r>
            <a:endParaRPr lang="zh-CN" altLang="en-US" sz="1000" dirty="0">
              <a:latin typeface="宋体" panose="02010600030101010101" pitchFamily="2" charset="-122"/>
              <a:ea typeface="宋体" panose="02010600030101010101" pitchFamily="2" charset="-122"/>
            </a:endParaRPr>
          </a:p>
        </p:txBody>
      </p:sp>
      <p:sp>
        <p:nvSpPr>
          <p:cNvPr id="27698" name="Line 49"/>
          <p:cNvSpPr/>
          <p:nvPr/>
        </p:nvSpPr>
        <p:spPr>
          <a:xfrm flipV="1">
            <a:off x="2544763" y="5176838"/>
            <a:ext cx="517525" cy="0"/>
          </a:xfrm>
          <a:prstGeom prst="line">
            <a:avLst/>
          </a:prstGeom>
          <a:ln w="12700" cap="flat" cmpd="sng">
            <a:solidFill>
              <a:schemeClr val="tx1"/>
            </a:solidFill>
            <a:prstDash val="solid"/>
            <a:headEnd type="none" w="med" len="med"/>
            <a:tailEnd type="triangle" w="med" len="med"/>
          </a:ln>
        </p:spPr>
      </p:sp>
      <p:sp>
        <p:nvSpPr>
          <p:cNvPr id="27699" name="Line 50"/>
          <p:cNvSpPr/>
          <p:nvPr/>
        </p:nvSpPr>
        <p:spPr>
          <a:xfrm>
            <a:off x="179388" y="1989138"/>
            <a:ext cx="215900" cy="0"/>
          </a:xfrm>
          <a:prstGeom prst="line">
            <a:avLst/>
          </a:prstGeom>
          <a:ln w="9525" cap="flat" cmpd="sng">
            <a:solidFill>
              <a:schemeClr val="tx1"/>
            </a:solidFill>
            <a:prstDash val="solid"/>
            <a:headEnd type="none" w="med" len="med"/>
            <a:tailEnd type="triangle" w="med" len="med"/>
          </a:ln>
        </p:spPr>
      </p:sp>
      <p:sp>
        <p:nvSpPr>
          <p:cNvPr id="27700" name="Line 51"/>
          <p:cNvSpPr/>
          <p:nvPr/>
        </p:nvSpPr>
        <p:spPr>
          <a:xfrm>
            <a:off x="1403350" y="1989138"/>
            <a:ext cx="215900" cy="0"/>
          </a:xfrm>
          <a:prstGeom prst="line">
            <a:avLst/>
          </a:prstGeom>
          <a:ln w="9525" cap="flat" cmpd="sng">
            <a:solidFill>
              <a:schemeClr val="tx1"/>
            </a:solidFill>
            <a:prstDash val="solid"/>
            <a:headEnd type="none" w="med" len="med"/>
            <a:tailEnd type="triangle" w="med" len="med"/>
          </a:ln>
        </p:spPr>
      </p:sp>
      <p:sp>
        <p:nvSpPr>
          <p:cNvPr id="27701" name="Line 52"/>
          <p:cNvSpPr/>
          <p:nvPr/>
        </p:nvSpPr>
        <p:spPr>
          <a:xfrm>
            <a:off x="8101013" y="2781300"/>
            <a:ext cx="793750" cy="0"/>
          </a:xfrm>
          <a:prstGeom prst="line">
            <a:avLst/>
          </a:prstGeom>
          <a:ln w="9525" cap="flat" cmpd="sng">
            <a:solidFill>
              <a:schemeClr val="tx1"/>
            </a:solidFill>
            <a:prstDash val="solid"/>
            <a:headEnd type="none" w="med" len="med"/>
            <a:tailEnd type="triangle" w="med" len="med"/>
          </a:ln>
        </p:spPr>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8675" name="Rectangle 2"/>
          <p:cNvSpPr/>
          <p:nvPr/>
        </p:nvSpPr>
        <p:spPr>
          <a:xfrm>
            <a:off x="176213" y="327025"/>
            <a:ext cx="8763000" cy="6302375"/>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8676" name="Line 3"/>
          <p:cNvSpPr/>
          <p:nvPr/>
        </p:nvSpPr>
        <p:spPr>
          <a:xfrm flipV="1">
            <a:off x="150813" y="1169988"/>
            <a:ext cx="4298950" cy="0"/>
          </a:xfrm>
          <a:prstGeom prst="line">
            <a:avLst/>
          </a:prstGeom>
          <a:ln w="12700" cap="flat" cmpd="sng">
            <a:solidFill>
              <a:schemeClr val="tx1"/>
            </a:solidFill>
            <a:prstDash val="solid"/>
            <a:headEnd type="none" w="med" len="med"/>
            <a:tailEnd type="none" w="med" len="med"/>
          </a:ln>
        </p:spPr>
      </p:sp>
      <p:sp>
        <p:nvSpPr>
          <p:cNvPr id="28677" name="Line 4"/>
          <p:cNvSpPr/>
          <p:nvPr/>
        </p:nvSpPr>
        <p:spPr>
          <a:xfrm flipV="1">
            <a:off x="2967038" y="2851150"/>
            <a:ext cx="327025" cy="1588"/>
          </a:xfrm>
          <a:prstGeom prst="line">
            <a:avLst/>
          </a:prstGeom>
          <a:ln w="12700" cap="flat" cmpd="sng">
            <a:solidFill>
              <a:schemeClr val="tx1"/>
            </a:solidFill>
            <a:prstDash val="solid"/>
            <a:headEnd type="none" w="med" len="med"/>
            <a:tailEnd type="triangle" w="med" len="med"/>
          </a:ln>
        </p:spPr>
      </p:sp>
      <p:sp>
        <p:nvSpPr>
          <p:cNvPr id="28678" name="Rectangle 5"/>
          <p:cNvSpPr/>
          <p:nvPr/>
        </p:nvSpPr>
        <p:spPr>
          <a:xfrm>
            <a:off x="652463" y="757238"/>
            <a:ext cx="1327150" cy="279400"/>
          </a:xfrm>
          <a:prstGeom prst="rect">
            <a:avLst/>
          </a:prstGeom>
          <a:noFill/>
          <a:ln w="9525">
            <a:noFill/>
          </a:ln>
        </p:spPr>
        <p:txBody>
          <a:bodyPr lIns="112947" tIns="56473" rIns="112947" bIns="56473"/>
          <a:p>
            <a:pPr algn="ctr">
              <a:spcBef>
                <a:spcPct val="20000"/>
              </a:spcBef>
            </a:pPr>
            <a:r>
              <a:rPr lang="zh-CN" altLang="en-US" sz="1200" b="1" dirty="0">
                <a:latin typeface="宋体" panose="02010600030101010101" pitchFamily="2" charset="-122"/>
                <a:ea typeface="宋体" panose="02010600030101010101" pitchFamily="2" charset="-122"/>
              </a:rPr>
              <a:t>竣工验收阶段</a:t>
            </a:r>
            <a:endParaRPr lang="zh-CN" altLang="en-US" sz="1200" b="1" dirty="0">
              <a:latin typeface="宋体" panose="02010600030101010101" pitchFamily="2" charset="-122"/>
              <a:ea typeface="宋体" panose="02010600030101010101" pitchFamily="2" charset="-122"/>
            </a:endParaRPr>
          </a:p>
        </p:txBody>
      </p:sp>
      <p:sp>
        <p:nvSpPr>
          <p:cNvPr id="28679" name="Line 6"/>
          <p:cNvSpPr/>
          <p:nvPr/>
        </p:nvSpPr>
        <p:spPr>
          <a:xfrm flipH="1">
            <a:off x="2557463" y="873125"/>
            <a:ext cx="0" cy="5805488"/>
          </a:xfrm>
          <a:prstGeom prst="line">
            <a:avLst/>
          </a:prstGeom>
          <a:ln w="12700" cap="flat" cmpd="sng">
            <a:solidFill>
              <a:srgbClr val="333399"/>
            </a:solidFill>
            <a:prstDash val="dash"/>
            <a:headEnd type="none" w="med" len="med"/>
            <a:tailEnd type="none" w="med" len="med"/>
          </a:ln>
        </p:spPr>
      </p:sp>
      <p:sp>
        <p:nvSpPr>
          <p:cNvPr id="28680" name="Rectangle 7"/>
          <p:cNvSpPr/>
          <p:nvPr/>
        </p:nvSpPr>
        <p:spPr>
          <a:xfrm>
            <a:off x="4640263" y="790575"/>
            <a:ext cx="965200" cy="279400"/>
          </a:xfrm>
          <a:prstGeom prst="rect">
            <a:avLst/>
          </a:prstGeom>
          <a:noFill/>
          <a:ln w="9525">
            <a:noFill/>
          </a:ln>
        </p:spPr>
        <p:txBody>
          <a:bodyPr lIns="112947" tIns="56473" rIns="112947" bIns="56473"/>
          <a:p>
            <a:pPr algn="ctr">
              <a:spcBef>
                <a:spcPct val="20000"/>
              </a:spcBef>
            </a:pPr>
            <a:r>
              <a:rPr lang="zh-CN" altLang="en-US" sz="1200" b="1" dirty="0">
                <a:latin typeface="宋体" panose="02010600030101010101" pitchFamily="2" charset="-122"/>
                <a:ea typeface="宋体" panose="02010600030101010101" pitchFamily="2" charset="-122"/>
              </a:rPr>
              <a:t>运营阶段</a:t>
            </a:r>
            <a:endParaRPr lang="zh-CN" altLang="en-US" sz="1200" b="1" dirty="0">
              <a:latin typeface="宋体" panose="02010600030101010101" pitchFamily="2" charset="-122"/>
              <a:ea typeface="宋体" panose="02010600030101010101" pitchFamily="2" charset="-122"/>
            </a:endParaRPr>
          </a:p>
        </p:txBody>
      </p:sp>
      <p:sp>
        <p:nvSpPr>
          <p:cNvPr id="28681" name="Line 8"/>
          <p:cNvSpPr/>
          <p:nvPr/>
        </p:nvSpPr>
        <p:spPr>
          <a:xfrm flipV="1">
            <a:off x="163513" y="2884488"/>
            <a:ext cx="571500" cy="0"/>
          </a:xfrm>
          <a:prstGeom prst="line">
            <a:avLst/>
          </a:prstGeom>
          <a:ln w="12700" cap="flat" cmpd="sng">
            <a:solidFill>
              <a:schemeClr val="tx1"/>
            </a:solidFill>
            <a:prstDash val="solid"/>
            <a:headEnd type="none" w="med" len="med"/>
            <a:tailEnd type="triangle" w="med" len="med"/>
          </a:ln>
        </p:spPr>
      </p:sp>
      <p:sp>
        <p:nvSpPr>
          <p:cNvPr id="28682" name="Line 9"/>
          <p:cNvSpPr/>
          <p:nvPr/>
        </p:nvSpPr>
        <p:spPr>
          <a:xfrm flipH="1">
            <a:off x="7551738" y="839788"/>
            <a:ext cx="0" cy="5805487"/>
          </a:xfrm>
          <a:prstGeom prst="line">
            <a:avLst/>
          </a:prstGeom>
          <a:ln w="12700" cap="flat" cmpd="sng">
            <a:solidFill>
              <a:schemeClr val="tx1"/>
            </a:solidFill>
            <a:prstDash val="dash"/>
            <a:headEnd type="none" w="med" len="med"/>
            <a:tailEnd type="none" w="med" len="med"/>
          </a:ln>
        </p:spPr>
      </p:sp>
      <p:sp>
        <p:nvSpPr>
          <p:cNvPr id="28683" name="Rectangle 10"/>
          <p:cNvSpPr/>
          <p:nvPr/>
        </p:nvSpPr>
        <p:spPr>
          <a:xfrm>
            <a:off x="3294063" y="2719388"/>
            <a:ext cx="1003300" cy="280987"/>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缺陷责任期</a:t>
            </a:r>
            <a:endParaRPr lang="zh-CN" altLang="en-US" sz="1000" dirty="0">
              <a:latin typeface="Times New Roman" panose="02020603050405020304" pitchFamily="18" charset="0"/>
              <a:ea typeface="宋体" panose="02010600030101010101" pitchFamily="2" charset="-122"/>
            </a:endParaRPr>
          </a:p>
        </p:txBody>
      </p:sp>
      <p:sp>
        <p:nvSpPr>
          <p:cNvPr id="28684" name="Rectangle 11"/>
          <p:cNvSpPr/>
          <p:nvPr/>
        </p:nvSpPr>
        <p:spPr>
          <a:xfrm>
            <a:off x="3294063" y="3000375"/>
            <a:ext cx="1003300" cy="296863"/>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缺陷责任管理</a:t>
            </a:r>
            <a:endParaRPr lang="zh-CN" altLang="en-US" sz="1000" dirty="0">
              <a:latin typeface="Times New Roman" panose="02020603050405020304" pitchFamily="18" charset="0"/>
              <a:ea typeface="宋体" panose="02010600030101010101" pitchFamily="2" charset="-122"/>
            </a:endParaRPr>
          </a:p>
        </p:txBody>
      </p:sp>
      <p:sp>
        <p:nvSpPr>
          <p:cNvPr id="28685" name="Line 12"/>
          <p:cNvSpPr/>
          <p:nvPr/>
        </p:nvSpPr>
        <p:spPr>
          <a:xfrm>
            <a:off x="4462463" y="1169988"/>
            <a:ext cx="0" cy="1698625"/>
          </a:xfrm>
          <a:prstGeom prst="line">
            <a:avLst/>
          </a:prstGeom>
          <a:ln w="12700" cap="flat" cmpd="sng">
            <a:solidFill>
              <a:schemeClr val="tx1"/>
            </a:solidFill>
            <a:prstDash val="solid"/>
            <a:headEnd type="none" w="med" len="med"/>
            <a:tailEnd type="triangle" w="med" len="med"/>
          </a:ln>
        </p:spPr>
      </p:sp>
      <p:sp>
        <p:nvSpPr>
          <p:cNvPr id="28686" name="Line 13"/>
          <p:cNvSpPr/>
          <p:nvPr/>
        </p:nvSpPr>
        <p:spPr>
          <a:xfrm>
            <a:off x="4286250" y="2851150"/>
            <a:ext cx="381000" cy="0"/>
          </a:xfrm>
          <a:prstGeom prst="line">
            <a:avLst/>
          </a:prstGeom>
          <a:ln w="12700" cap="flat" cmpd="sng">
            <a:solidFill>
              <a:schemeClr val="tx1"/>
            </a:solidFill>
            <a:prstDash val="solid"/>
            <a:headEnd type="none" w="med" len="med"/>
            <a:tailEnd type="triangle" w="med" len="med"/>
          </a:ln>
        </p:spPr>
      </p:sp>
      <p:sp>
        <p:nvSpPr>
          <p:cNvPr id="28687" name="Rectangle 14"/>
          <p:cNvSpPr/>
          <p:nvPr/>
        </p:nvSpPr>
        <p:spPr>
          <a:xfrm>
            <a:off x="4667250" y="2719388"/>
            <a:ext cx="1004888" cy="280987"/>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项目管理结束</a:t>
            </a:r>
            <a:endParaRPr lang="zh-CN" altLang="en-US" sz="1000" dirty="0">
              <a:latin typeface="Times New Roman" panose="02020603050405020304" pitchFamily="18" charset="0"/>
              <a:ea typeface="宋体" panose="02010600030101010101" pitchFamily="2" charset="-122"/>
            </a:endParaRPr>
          </a:p>
        </p:txBody>
      </p:sp>
      <p:sp>
        <p:nvSpPr>
          <p:cNvPr id="28688" name="Rectangle 15"/>
          <p:cNvSpPr/>
          <p:nvPr/>
        </p:nvSpPr>
        <p:spPr>
          <a:xfrm>
            <a:off x="4667250" y="3000375"/>
            <a:ext cx="1004888" cy="296863"/>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项目总结</a:t>
            </a:r>
            <a:endParaRPr lang="zh-CN" altLang="en-US" sz="1000" dirty="0">
              <a:latin typeface="Times New Roman" panose="02020603050405020304" pitchFamily="18" charset="0"/>
              <a:ea typeface="宋体" panose="02010600030101010101" pitchFamily="2" charset="-122"/>
            </a:endParaRPr>
          </a:p>
        </p:txBody>
      </p:sp>
      <p:sp>
        <p:nvSpPr>
          <p:cNvPr id="28689" name="Line 16"/>
          <p:cNvSpPr/>
          <p:nvPr/>
        </p:nvSpPr>
        <p:spPr>
          <a:xfrm flipV="1">
            <a:off x="4519613" y="5145088"/>
            <a:ext cx="317500" cy="0"/>
          </a:xfrm>
          <a:prstGeom prst="line">
            <a:avLst/>
          </a:prstGeom>
          <a:ln w="12700" cap="flat" cmpd="sng">
            <a:solidFill>
              <a:schemeClr val="tx1"/>
            </a:solidFill>
            <a:prstDash val="solid"/>
            <a:headEnd type="none" w="med" len="med"/>
            <a:tailEnd type="triangle" w="med" len="med"/>
          </a:ln>
        </p:spPr>
      </p:sp>
      <p:sp>
        <p:nvSpPr>
          <p:cNvPr id="28690" name="Rectangle 17"/>
          <p:cNvSpPr/>
          <p:nvPr/>
        </p:nvSpPr>
        <p:spPr>
          <a:xfrm>
            <a:off x="3294063" y="4979988"/>
            <a:ext cx="1216025" cy="27940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缺陷责任期阶段</a:t>
            </a:r>
            <a:endParaRPr lang="zh-CN" altLang="en-US" sz="1000" dirty="0">
              <a:latin typeface="Times New Roman" panose="02020603050405020304" pitchFamily="18" charset="0"/>
              <a:ea typeface="宋体" panose="02010600030101010101" pitchFamily="2" charset="-122"/>
            </a:endParaRPr>
          </a:p>
        </p:txBody>
      </p:sp>
      <p:sp>
        <p:nvSpPr>
          <p:cNvPr id="28691" name="Rectangle 18"/>
          <p:cNvSpPr/>
          <p:nvPr/>
        </p:nvSpPr>
        <p:spPr>
          <a:xfrm>
            <a:off x="3294063" y="5259388"/>
            <a:ext cx="1216025" cy="41275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Times New Roman" panose="02020603050405020304" pitchFamily="18" charset="0"/>
                <a:ea typeface="宋体" panose="02010600030101010101" pitchFamily="2" charset="-122"/>
              </a:rPr>
              <a:t>缺陷责任造价管理</a:t>
            </a:r>
            <a:endParaRPr lang="zh-CN" altLang="en-US" sz="1000" dirty="0">
              <a:latin typeface="Times New Roman" panose="02020603050405020304" pitchFamily="18" charset="0"/>
              <a:ea typeface="宋体" panose="02010600030101010101" pitchFamily="2" charset="-122"/>
            </a:endParaRPr>
          </a:p>
        </p:txBody>
      </p:sp>
      <p:sp>
        <p:nvSpPr>
          <p:cNvPr id="28692" name="Rectangle 19"/>
          <p:cNvSpPr/>
          <p:nvPr/>
        </p:nvSpPr>
        <p:spPr>
          <a:xfrm>
            <a:off x="4818063" y="4962525"/>
            <a:ext cx="1073150" cy="280988"/>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造价总结阶段</a:t>
            </a:r>
            <a:endParaRPr lang="zh-CN" altLang="en-US" sz="1000" dirty="0">
              <a:latin typeface="Times New Roman" panose="02020603050405020304" pitchFamily="18" charset="0"/>
              <a:ea typeface="宋体" panose="02010600030101010101" pitchFamily="2" charset="-122"/>
            </a:endParaRPr>
          </a:p>
        </p:txBody>
      </p:sp>
      <p:sp>
        <p:nvSpPr>
          <p:cNvPr id="28693" name="Rectangle 20"/>
          <p:cNvSpPr/>
          <p:nvPr/>
        </p:nvSpPr>
        <p:spPr>
          <a:xfrm>
            <a:off x="4818063" y="5243513"/>
            <a:ext cx="1073150" cy="444500"/>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Times New Roman" panose="02020603050405020304" pitchFamily="18" charset="0"/>
                <a:ea typeface="宋体" panose="02010600030101010101" pitchFamily="2" charset="-122"/>
              </a:rPr>
              <a:t>项目造价总结</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成熟度分析</a:t>
            </a:r>
            <a:endParaRPr lang="zh-CN" altLang="en-US" sz="1000" dirty="0">
              <a:latin typeface="Times New Roman" panose="02020603050405020304" pitchFamily="18" charset="0"/>
              <a:ea typeface="宋体" panose="02010600030101010101" pitchFamily="2" charset="-122"/>
            </a:endParaRPr>
          </a:p>
        </p:txBody>
      </p:sp>
      <p:sp>
        <p:nvSpPr>
          <p:cNvPr id="28694" name="Line 21"/>
          <p:cNvSpPr/>
          <p:nvPr/>
        </p:nvSpPr>
        <p:spPr>
          <a:xfrm flipV="1">
            <a:off x="5662613" y="2868613"/>
            <a:ext cx="363537" cy="0"/>
          </a:xfrm>
          <a:prstGeom prst="line">
            <a:avLst/>
          </a:prstGeom>
          <a:ln w="12700" cap="flat" cmpd="sng">
            <a:solidFill>
              <a:schemeClr val="tx1"/>
            </a:solidFill>
            <a:prstDash val="solid"/>
            <a:headEnd type="none" w="med" len="med"/>
            <a:tailEnd type="triangle" w="med" len="med"/>
          </a:ln>
        </p:spPr>
      </p:sp>
      <p:sp>
        <p:nvSpPr>
          <p:cNvPr id="28695" name="Line 22"/>
          <p:cNvSpPr/>
          <p:nvPr/>
        </p:nvSpPr>
        <p:spPr>
          <a:xfrm flipV="1">
            <a:off x="5294313" y="3297238"/>
            <a:ext cx="0" cy="1649412"/>
          </a:xfrm>
          <a:prstGeom prst="line">
            <a:avLst/>
          </a:prstGeom>
          <a:ln w="12700" cap="flat" cmpd="sng">
            <a:solidFill>
              <a:schemeClr val="tx1"/>
            </a:solidFill>
            <a:prstDash val="solid"/>
            <a:headEnd type="none" w="med" len="med"/>
            <a:tailEnd type="triangle" w="med" len="med"/>
          </a:ln>
        </p:spPr>
      </p:sp>
      <p:sp>
        <p:nvSpPr>
          <p:cNvPr id="28696" name="Line 23"/>
          <p:cNvSpPr/>
          <p:nvPr/>
        </p:nvSpPr>
        <p:spPr>
          <a:xfrm>
            <a:off x="366713" y="1152525"/>
            <a:ext cx="0" cy="1749425"/>
          </a:xfrm>
          <a:prstGeom prst="line">
            <a:avLst/>
          </a:prstGeom>
          <a:ln w="12700" cap="flat" cmpd="sng">
            <a:solidFill>
              <a:schemeClr val="tx1"/>
            </a:solidFill>
            <a:prstDash val="solid"/>
            <a:headEnd type="none" w="med" len="med"/>
            <a:tailEnd type="triangle" w="med" len="med"/>
          </a:ln>
        </p:spPr>
      </p:sp>
      <p:sp>
        <p:nvSpPr>
          <p:cNvPr id="28697" name="Line 24"/>
          <p:cNvSpPr/>
          <p:nvPr/>
        </p:nvSpPr>
        <p:spPr>
          <a:xfrm flipV="1">
            <a:off x="1619250" y="2851150"/>
            <a:ext cx="423863" cy="1588"/>
          </a:xfrm>
          <a:prstGeom prst="line">
            <a:avLst/>
          </a:prstGeom>
          <a:ln w="12700" cap="flat" cmpd="sng">
            <a:solidFill>
              <a:schemeClr val="tx1"/>
            </a:solidFill>
            <a:prstDash val="solid"/>
            <a:headEnd type="none" w="med" len="med"/>
            <a:tailEnd type="triangle" w="med" len="med"/>
          </a:ln>
        </p:spPr>
      </p:sp>
      <p:sp>
        <p:nvSpPr>
          <p:cNvPr id="28698" name="Rectangle 25"/>
          <p:cNvSpPr/>
          <p:nvPr/>
        </p:nvSpPr>
        <p:spPr>
          <a:xfrm>
            <a:off x="735013" y="2703513"/>
            <a:ext cx="1004887" cy="279400"/>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竣工验收</a:t>
            </a:r>
            <a:endParaRPr lang="zh-CN" altLang="en-US" sz="1000" dirty="0">
              <a:latin typeface="Times New Roman" panose="02020603050405020304" pitchFamily="18" charset="0"/>
              <a:ea typeface="宋体" panose="02010600030101010101" pitchFamily="2" charset="-122"/>
            </a:endParaRPr>
          </a:p>
        </p:txBody>
      </p:sp>
      <p:sp>
        <p:nvSpPr>
          <p:cNvPr id="28699" name="Rectangle 26"/>
          <p:cNvSpPr/>
          <p:nvPr/>
        </p:nvSpPr>
        <p:spPr>
          <a:xfrm>
            <a:off x="735013" y="2982913"/>
            <a:ext cx="1004887" cy="479425"/>
          </a:xfrm>
          <a:prstGeom prst="rect">
            <a:avLst/>
          </a:prstGeom>
          <a:no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业主批准</a:t>
            </a:r>
            <a:endParaRPr lang="zh-CN" altLang="en-US" sz="1000" dirty="0">
              <a:latin typeface="Times New Roman" panose="02020603050405020304" pitchFamily="18" charset="0"/>
              <a:ea typeface="宋体" panose="02010600030101010101" pitchFamily="2" charset="-122"/>
            </a:endParaRPr>
          </a:p>
          <a:p>
            <a:pPr algn="ctr">
              <a:spcBef>
                <a:spcPct val="20000"/>
              </a:spcBef>
            </a:pPr>
            <a:r>
              <a:rPr lang="zh-CN" altLang="en-US" sz="1000" dirty="0">
                <a:latin typeface="Times New Roman" panose="02020603050405020304" pitchFamily="18" charset="0"/>
                <a:ea typeface="宋体" panose="02010600030101010101" pitchFamily="2" charset="-122"/>
              </a:rPr>
              <a:t>有关部门批准</a:t>
            </a:r>
            <a:endParaRPr lang="zh-CN" altLang="en-US" sz="1000" dirty="0">
              <a:latin typeface="Times New Roman" panose="02020603050405020304" pitchFamily="18" charset="0"/>
              <a:ea typeface="宋体" panose="02010600030101010101" pitchFamily="2" charset="-122"/>
            </a:endParaRPr>
          </a:p>
        </p:txBody>
      </p:sp>
      <p:sp>
        <p:nvSpPr>
          <p:cNvPr id="28700" name="Rectangle 27"/>
          <p:cNvSpPr/>
          <p:nvPr/>
        </p:nvSpPr>
        <p:spPr>
          <a:xfrm>
            <a:off x="2055813" y="2719388"/>
            <a:ext cx="1003300" cy="280987"/>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交付</a:t>
            </a:r>
            <a:endParaRPr lang="zh-CN" altLang="en-US" sz="1000" dirty="0">
              <a:latin typeface="Times New Roman" panose="02020603050405020304" pitchFamily="18" charset="0"/>
              <a:ea typeface="宋体" panose="02010600030101010101" pitchFamily="2" charset="-122"/>
            </a:endParaRPr>
          </a:p>
        </p:txBody>
      </p:sp>
      <p:sp>
        <p:nvSpPr>
          <p:cNvPr id="28701" name="Line 28"/>
          <p:cNvSpPr/>
          <p:nvPr/>
        </p:nvSpPr>
        <p:spPr>
          <a:xfrm flipV="1">
            <a:off x="176213" y="5160963"/>
            <a:ext cx="546100" cy="0"/>
          </a:xfrm>
          <a:prstGeom prst="line">
            <a:avLst/>
          </a:prstGeom>
          <a:ln w="12700" cap="flat" cmpd="sng">
            <a:solidFill>
              <a:schemeClr val="tx1"/>
            </a:solidFill>
            <a:prstDash val="solid"/>
            <a:headEnd type="none" w="med" len="med"/>
            <a:tailEnd type="triangle" w="med" len="med"/>
          </a:ln>
        </p:spPr>
      </p:sp>
      <p:sp>
        <p:nvSpPr>
          <p:cNvPr id="28702" name="Rectangle 29"/>
          <p:cNvSpPr/>
          <p:nvPr/>
        </p:nvSpPr>
        <p:spPr>
          <a:xfrm>
            <a:off x="722313" y="5011738"/>
            <a:ext cx="1112837" cy="280987"/>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验收阶段</a:t>
            </a:r>
            <a:endParaRPr lang="zh-CN" altLang="en-US" sz="1000" dirty="0">
              <a:latin typeface="Times New Roman" panose="02020603050405020304" pitchFamily="18" charset="0"/>
              <a:ea typeface="宋体" panose="02010600030101010101" pitchFamily="2" charset="-122"/>
            </a:endParaRPr>
          </a:p>
        </p:txBody>
      </p:sp>
      <p:sp>
        <p:nvSpPr>
          <p:cNvPr id="28703" name="Rectangle 30"/>
          <p:cNvSpPr/>
          <p:nvPr/>
        </p:nvSpPr>
        <p:spPr>
          <a:xfrm>
            <a:off x="722313" y="5292725"/>
            <a:ext cx="1112837" cy="461963"/>
          </a:xfrm>
          <a:prstGeom prst="rect">
            <a:avLst/>
          </a:prstGeom>
          <a:noFill/>
          <a:ln w="12700" cap="flat" cmpd="sng">
            <a:solidFill>
              <a:schemeClr val="tx1"/>
            </a:solidFill>
            <a:prstDash val="solid"/>
            <a:miter/>
            <a:headEnd type="none" w="med" len="med"/>
            <a:tailEnd type="none" w="med" len="med"/>
          </a:ln>
        </p:spPr>
        <p:txBody>
          <a:bodyPr lIns="112947" tIns="56473" rIns="112947" bIns="56473"/>
          <a:p>
            <a:pPr>
              <a:spcBef>
                <a:spcPct val="20000"/>
              </a:spcBef>
              <a:buChar char="•"/>
            </a:pPr>
            <a:r>
              <a:rPr lang="zh-CN" altLang="en-US" sz="1000" dirty="0">
                <a:latin typeface="Times New Roman" panose="02020603050405020304" pitchFamily="18" charset="0"/>
                <a:ea typeface="宋体" panose="02010600030101010101" pitchFamily="2" charset="-122"/>
              </a:rPr>
              <a:t>竣工结算</a:t>
            </a:r>
            <a:endParaRPr lang="zh-CN" altLang="en-US" sz="1000" dirty="0">
              <a:latin typeface="Times New Roman" panose="02020603050405020304" pitchFamily="18" charset="0"/>
              <a:ea typeface="宋体" panose="02010600030101010101" pitchFamily="2" charset="-122"/>
            </a:endParaRPr>
          </a:p>
          <a:p>
            <a:pPr>
              <a:spcBef>
                <a:spcPct val="20000"/>
              </a:spcBef>
              <a:buChar char="•"/>
            </a:pPr>
            <a:r>
              <a:rPr lang="zh-CN" altLang="en-US" sz="1000" dirty="0">
                <a:latin typeface="Times New Roman" panose="02020603050405020304" pitchFamily="18" charset="0"/>
                <a:ea typeface="宋体" panose="02010600030101010101" pitchFamily="2" charset="-122"/>
              </a:rPr>
              <a:t>造价管理总结</a:t>
            </a:r>
            <a:endParaRPr lang="zh-CN" altLang="en-US" sz="1000" dirty="0">
              <a:latin typeface="Times New Roman" panose="02020603050405020304" pitchFamily="18" charset="0"/>
              <a:ea typeface="宋体" panose="02010600030101010101" pitchFamily="2" charset="-122"/>
            </a:endParaRPr>
          </a:p>
        </p:txBody>
      </p:sp>
      <p:sp>
        <p:nvSpPr>
          <p:cNvPr id="28704" name="Rectangle 31"/>
          <p:cNvSpPr/>
          <p:nvPr/>
        </p:nvSpPr>
        <p:spPr>
          <a:xfrm>
            <a:off x="6027738" y="2752725"/>
            <a:ext cx="777875" cy="280988"/>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正式运营</a:t>
            </a:r>
            <a:endParaRPr lang="zh-CN" altLang="en-US" sz="1000" dirty="0">
              <a:latin typeface="Times New Roman" panose="02020603050405020304" pitchFamily="18" charset="0"/>
              <a:ea typeface="宋体" panose="02010600030101010101" pitchFamily="2" charset="-122"/>
            </a:endParaRPr>
          </a:p>
        </p:txBody>
      </p:sp>
      <p:sp>
        <p:nvSpPr>
          <p:cNvPr id="28705" name="Line 32"/>
          <p:cNvSpPr/>
          <p:nvPr/>
        </p:nvSpPr>
        <p:spPr>
          <a:xfrm flipV="1">
            <a:off x="6818313" y="2868613"/>
            <a:ext cx="363537" cy="0"/>
          </a:xfrm>
          <a:prstGeom prst="line">
            <a:avLst/>
          </a:prstGeom>
          <a:ln w="12700" cap="flat" cmpd="sng">
            <a:solidFill>
              <a:schemeClr val="tx1"/>
            </a:solidFill>
            <a:prstDash val="solid"/>
            <a:headEnd type="none" w="med" len="med"/>
            <a:tailEnd type="triangle" w="med" len="med"/>
          </a:ln>
        </p:spPr>
      </p:sp>
      <p:sp>
        <p:nvSpPr>
          <p:cNvPr id="28706" name="Rectangle 33"/>
          <p:cNvSpPr/>
          <p:nvPr/>
        </p:nvSpPr>
        <p:spPr>
          <a:xfrm>
            <a:off x="7170738" y="2768600"/>
            <a:ext cx="777875" cy="280988"/>
          </a:xfrm>
          <a:prstGeom prst="rect">
            <a:avLst/>
          </a:prstGeom>
          <a:solidFill>
            <a:schemeClr val="bg1"/>
          </a:solidFill>
          <a:ln w="9525" cap="flat" cmpd="sng">
            <a:solidFill>
              <a:schemeClr val="tx1"/>
            </a:solidFill>
            <a:prstDash val="solid"/>
            <a:miter/>
            <a:headEnd type="none" w="med" len="med"/>
            <a:tailEnd type="none" w="med" len="med"/>
          </a:ln>
        </p:spPr>
        <p:txBody>
          <a:bodyPr lIns="112947" tIns="56473" rIns="112947" bIns="56473"/>
          <a:p>
            <a:pPr algn="ctr">
              <a:spcBef>
                <a:spcPct val="20000"/>
              </a:spcBef>
            </a:pPr>
            <a:r>
              <a:rPr lang="zh-CN" altLang="en-US" sz="1000" dirty="0">
                <a:latin typeface="Times New Roman" panose="02020603050405020304" pitchFamily="18" charset="0"/>
                <a:ea typeface="宋体" panose="02010600030101010101" pitchFamily="2" charset="-122"/>
              </a:rPr>
              <a:t>项目结束</a:t>
            </a:r>
            <a:endParaRPr lang="zh-CN" altLang="en-US" sz="1000" dirty="0">
              <a:latin typeface="Times New Roman" panose="02020603050405020304" pitchFamily="18" charset="0"/>
              <a:ea typeface="宋体" panose="02010600030101010101" pitchFamily="2" charset="-122"/>
            </a:endParaRPr>
          </a:p>
        </p:txBody>
      </p:sp>
      <p:sp>
        <p:nvSpPr>
          <p:cNvPr id="28707" name="Line 34"/>
          <p:cNvSpPr/>
          <p:nvPr/>
        </p:nvSpPr>
        <p:spPr>
          <a:xfrm>
            <a:off x="1835150" y="5157788"/>
            <a:ext cx="1441450" cy="0"/>
          </a:xfrm>
          <a:prstGeom prst="line">
            <a:avLst/>
          </a:prstGeom>
          <a:ln w="9525" cap="flat" cmpd="sng">
            <a:solidFill>
              <a:schemeClr val="tx1"/>
            </a:solidFill>
            <a:prstDash val="solid"/>
            <a:headEnd type="none" w="med" len="med"/>
            <a:tailEnd type="triangle" w="med" len="med"/>
          </a:ln>
        </p:spPr>
      </p:sp>
      <p:sp>
        <p:nvSpPr>
          <p:cNvPr id="28708" name="Rectangle 35"/>
          <p:cNvSpPr/>
          <p:nvPr/>
        </p:nvSpPr>
        <p:spPr>
          <a:xfrm>
            <a:off x="217488" y="360363"/>
            <a:ext cx="2162175" cy="298450"/>
          </a:xfrm>
          <a:prstGeom prst="rect">
            <a:avLst/>
          </a:prstGeom>
          <a:noFill/>
          <a:ln w="9525">
            <a:noFill/>
          </a:ln>
        </p:spPr>
        <p:txBody>
          <a:bodyPr/>
          <a:p>
            <a:pPr>
              <a:lnSpc>
                <a:spcPct val="80000"/>
              </a:lnSpc>
              <a:spcBef>
                <a:spcPct val="20000"/>
              </a:spcBef>
            </a:pPr>
            <a:r>
              <a:rPr lang="zh-CN" altLang="en-US" sz="1200" dirty="0">
                <a:latin typeface="宋体" panose="02010600030101010101" pitchFamily="2" charset="-122"/>
                <a:ea typeface="宋体" panose="02010600030101010101" pitchFamily="2" charset="-122"/>
              </a:rPr>
              <a:t>工程项目管理</a:t>
            </a:r>
            <a:r>
              <a:rPr lang="en-US" altLang="zh-CN" sz="1200" dirty="0">
                <a:latin typeface="Times New Roman" panose="02020603050405020304" pitchFamily="18" charset="0"/>
                <a:ea typeface="宋体" panose="02010600030101010101" pitchFamily="2" charset="-122"/>
              </a:rPr>
              <a:t>(</a:t>
            </a:r>
            <a:r>
              <a:rPr lang="zh-CN" altLang="en-US" sz="1200" dirty="0">
                <a:latin typeface="Times New Roman" panose="02020603050405020304" pitchFamily="18" charset="0"/>
                <a:ea typeface="宋体" panose="02010600030101010101" pitchFamily="2" charset="-122"/>
              </a:rPr>
              <a:t>续前</a:t>
            </a:r>
            <a:r>
              <a:rPr lang="en-US" altLang="zh-CN" sz="1200" dirty="0">
                <a:latin typeface="Times New Roman" panose="02020603050405020304" pitchFamily="18" charset="0"/>
                <a:ea typeface="宋体" panose="02010600030101010101" pitchFamily="2" charset="-122"/>
              </a:rPr>
              <a:t>)</a:t>
            </a:r>
            <a:endParaRPr lang="en-US" altLang="zh-CN" sz="1200" dirty="0">
              <a:latin typeface="Times New Roman" panose="02020603050405020304" pitchFamily="18" charset="0"/>
              <a:ea typeface="宋体" panose="02010600030101010101" pitchFamily="2"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29699" name="Rectangle 3"/>
          <p:cNvSpPr>
            <a:spLocks noGrp="1"/>
          </p:cNvSpPr>
          <p:nvPr>
            <p:ph idx="1"/>
          </p:nvPr>
        </p:nvSpPr>
        <p:spPr>
          <a:xfrm>
            <a:off x="468313" y="1267143"/>
            <a:ext cx="8064500" cy="5187950"/>
          </a:xfrm>
        </p:spPr>
        <p:txBody>
          <a:bodyPr vert="horz" wrap="square" lIns="91440" tIns="45720" rIns="91440" bIns="45720" anchor="t" anchorCtr="0"/>
          <a:p>
            <a:pPr marL="0" algn="l" eaLnBrk="1" latinLnBrk="0" hangingPunct="1">
              <a:lnSpc>
                <a:spcPct val="150000"/>
              </a:lnSpc>
              <a:spcBef>
                <a:spcPts val="0"/>
              </a:spcBef>
              <a:buClrTx/>
              <a:buSzTx/>
              <a:buFontTx/>
            </a:pPr>
            <a:r>
              <a:rPr lang="zh-CN" altLang="en-US" sz="2400" dirty="0">
                <a:solidFill>
                  <a:schemeClr val="tx2"/>
                </a:solidFill>
                <a:cs typeface="微软雅黑" panose="020B0503020204020204" charset="-122"/>
              </a:rPr>
              <a:t>签订咨询合同</a:t>
            </a:r>
            <a:endParaRPr lang="zh-CN" altLang="en-US" sz="2400" dirty="0">
              <a:solidFill>
                <a:schemeClr val="tx2"/>
              </a:solidFill>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签订咨询合同，明确合同标的、服务内容、范围、期限、方式、目标要求、资料提供、协作事项、收费标准、违约责任等。</a:t>
            </a:r>
            <a:endParaRPr lang="zh-CN" altLang="en-US" sz="2000" b="0" dirty="0">
              <a:cs typeface="微软雅黑" panose="020B0503020204020204" charset="-122"/>
            </a:endParaRPr>
          </a:p>
          <a:p>
            <a:pPr marL="0" algn="l" eaLnBrk="1" latinLnBrk="0" hangingPunct="1">
              <a:lnSpc>
                <a:spcPct val="150000"/>
              </a:lnSpc>
              <a:spcBef>
                <a:spcPts val="0"/>
              </a:spcBef>
              <a:buClrTx/>
              <a:buSzTx/>
              <a:buFontTx/>
            </a:pPr>
            <a:r>
              <a:rPr lang="zh-CN" altLang="en-US" sz="2400" dirty="0">
                <a:solidFill>
                  <a:schemeClr val="tx2"/>
                </a:solidFill>
                <a:cs typeface="微软雅黑" panose="020B0503020204020204" charset="-122"/>
              </a:rPr>
              <a:t>制订咨询实施方案</a:t>
            </a:r>
            <a:endParaRPr lang="zh-CN" altLang="en-US" sz="2400" dirty="0">
              <a:solidFill>
                <a:schemeClr val="tx2"/>
              </a:solidFill>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由项目负责人主持编制的咨询实施方案一般包括如下内容：咨询业务概况、咨询业务要求、咨询依据、咨询原则、咨询标准、咨询方式、咨询成果、综合咨询计划、专业分工、咨询质量目标及操作人员配置等。</a:t>
            </a:r>
            <a:endParaRPr lang="zh-CN" altLang="en-US" sz="2000" b="0" dirty="0">
              <a:cs typeface="微软雅黑" panose="020B0503020204020204" charset="-122"/>
            </a:endParaRPr>
          </a:p>
          <a:p>
            <a:pPr marL="0" algn="l" eaLnBrk="1" latinLnBrk="0" hangingPunct="1">
              <a:lnSpc>
                <a:spcPct val="150000"/>
              </a:lnSpc>
              <a:spcBef>
                <a:spcPts val="0"/>
              </a:spcBef>
              <a:buClrTx/>
              <a:buSzTx/>
              <a:buFontTx/>
            </a:pPr>
            <a:r>
              <a:rPr lang="zh-CN" altLang="en-US" sz="2400" dirty="0">
                <a:solidFill>
                  <a:schemeClr val="tx2"/>
                </a:solidFill>
                <a:cs typeface="微软雅黑" panose="020B0503020204020204" charset="-122"/>
              </a:rPr>
              <a:t>确定项目经理</a:t>
            </a:r>
            <a:endParaRPr lang="zh-CN" altLang="en-US" sz="2400" dirty="0">
              <a:solidFill>
                <a:schemeClr val="tx2"/>
              </a:solidFill>
              <a:cs typeface="微软雅黑" panose="020B0503020204020204" charset="-122"/>
            </a:endParaRPr>
          </a:p>
          <a:p>
            <a:pPr marL="0" algn="l" eaLnBrk="1" latinLnBrk="0" hangingPunct="1">
              <a:lnSpc>
                <a:spcPct val="150000"/>
              </a:lnSpc>
              <a:spcBef>
                <a:spcPts val="0"/>
              </a:spcBef>
              <a:buClrTx/>
              <a:buSzTx/>
              <a:buFontTx/>
            </a:pPr>
            <a:r>
              <a:rPr lang="zh-CN" altLang="en-US" sz="2400" dirty="0">
                <a:solidFill>
                  <a:schemeClr val="tx2"/>
                </a:solidFill>
                <a:cs typeface="微软雅黑" panose="020B0503020204020204" charset="-122"/>
              </a:rPr>
              <a:t>配置咨询业务操作人员</a:t>
            </a:r>
            <a:endParaRPr lang="zh-CN" altLang="en-US" sz="2400" dirty="0">
              <a:solidFill>
                <a:schemeClr val="tx2"/>
              </a:solidFill>
              <a:cs typeface="微软雅黑" panose="020B0503020204020204" charset="-122"/>
            </a:endParaRPr>
          </a:p>
        </p:txBody>
      </p:sp>
      <p:sp>
        <p:nvSpPr>
          <p:cNvPr id="29700" name="Text Box 4"/>
          <p:cNvSpPr/>
          <p:nvPr/>
        </p:nvSpPr>
        <p:spPr>
          <a:xfrm>
            <a:off x="0" y="259398"/>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咨询公司全过程造价管理策划的内部工作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0723" name="Rectangle 3"/>
          <p:cNvSpPr>
            <a:spLocks noGrp="1"/>
          </p:cNvSpPr>
          <p:nvPr>
            <p:ph idx="1"/>
          </p:nvPr>
        </p:nvSpPr>
        <p:spPr>
          <a:xfrm>
            <a:off x="468630" y="1266825"/>
            <a:ext cx="8075930" cy="5114925"/>
          </a:xfrm>
        </p:spPr>
        <p:txBody>
          <a:bodyPr vert="horz" wrap="square" lIns="91440" tIns="45720" rIns="91440" bIns="45720" anchor="t" anchorCtr="0"/>
          <a:p>
            <a:pPr marL="0" indent="0" algn="l" eaLnBrk="1" latinLnBrk="0" hangingPunct="1">
              <a:lnSpc>
                <a:spcPct val="150000"/>
              </a:lnSpc>
              <a:spcBef>
                <a:spcPts val="0"/>
              </a:spcBef>
              <a:buClrTx/>
              <a:buSzTx/>
              <a:buFontTx/>
            </a:pPr>
            <a:r>
              <a:rPr lang="zh-CN" altLang="en-US" sz="2400" b="1" dirty="0">
                <a:solidFill>
                  <a:schemeClr val="tx2"/>
                </a:solidFill>
                <a:cs typeface="微软雅黑" panose="020B0503020204020204" charset="-122"/>
              </a:rPr>
              <a:t>  咨询资料的收集整理</a:t>
            </a:r>
            <a:endParaRPr lang="zh-CN" altLang="en-US" sz="2400" b="1" dirty="0">
              <a:solidFill>
                <a:schemeClr val="tx2"/>
              </a:solidFill>
              <a:cs typeface="微软雅黑" panose="020B0503020204020204" charset="-122"/>
            </a:endParaRPr>
          </a:p>
          <a:p>
            <a:pPr marL="0" indent="0" eaLnBrk="1" latinLnBrk="0" hangingPunct="1">
              <a:lnSpc>
                <a:spcPct val="150000"/>
              </a:lnSpc>
              <a:buNone/>
            </a:pPr>
            <a:r>
              <a:rPr lang="zh-CN" altLang="en-US" sz="2800" dirty="0">
                <a:latin typeface="楷体_GB2312" pitchFamily="49" charset="-122"/>
                <a:ea typeface="楷体_GB2312" pitchFamily="49" charset="-122"/>
              </a:rPr>
              <a:t>  </a:t>
            </a:r>
            <a:r>
              <a:rPr lang="zh-CN" altLang="en-US" sz="2000" b="0" dirty="0">
                <a:cs typeface="微软雅黑" panose="020B0503020204020204" charset="-122"/>
              </a:rPr>
              <a:t>咨询单位根据合同明确的标的内容，开列由委托人提供的资料清单。提供的资料应符合下述要求：</a:t>
            </a:r>
            <a:endParaRPr lang="zh-CN" altLang="en-US" sz="2000" b="0" dirty="0">
              <a:cs typeface="微软雅黑" panose="020B0503020204020204" charset="-122"/>
            </a:endParaRPr>
          </a:p>
          <a:p>
            <a:pPr marL="0" indent="0" eaLnBrk="1" latinLnBrk="0" hangingPunct="1">
              <a:lnSpc>
                <a:spcPct val="150000"/>
              </a:lnSpc>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 资料的真实性，委托人对所提供资料的真实性、可靠性负责；</a:t>
            </a:r>
            <a:endParaRPr lang="zh-CN" altLang="en-US" sz="2000" b="0" dirty="0">
              <a:cs typeface="微软雅黑" panose="020B0503020204020204" charset="-122"/>
            </a:endParaRPr>
          </a:p>
          <a:p>
            <a:pPr marL="0" indent="0" eaLnBrk="1" latinLnBrk="0" hangingPunct="1">
              <a:lnSpc>
                <a:spcPct val="150000"/>
              </a:lnSpc>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 资料的充分性，委托人提供的项目资料应满足造价咨询计量、确定、控制的需要，资料要完整和充分；</a:t>
            </a:r>
            <a:endParaRPr lang="zh-CN" altLang="en-US" sz="2000" b="0" dirty="0">
              <a:cs typeface="微软雅黑" panose="020B0503020204020204" charset="-122"/>
            </a:endParaRPr>
          </a:p>
          <a:p>
            <a:pPr marL="0" indent="0" eaLnBrk="1" latinLnBrk="0" hangingPunct="1">
              <a:lnSpc>
                <a:spcPct val="150000"/>
              </a:lnSpc>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 委托人提供的资料凡从第三方获得的，必须经委托人确认其真实可靠。</a:t>
            </a:r>
            <a:endParaRPr lang="zh-CN" altLang="en-US" sz="2000" b="0" dirty="0">
              <a:cs typeface="微软雅黑" panose="020B0503020204020204" charset="-122"/>
            </a:endParaRPr>
          </a:p>
          <a:p>
            <a:pPr marL="0" indent="0" eaLnBrk="1" latinLnBrk="0" hangingPunct="1">
              <a:lnSpc>
                <a:spcPct val="150000"/>
              </a:lnSpc>
              <a:buNone/>
            </a:pPr>
            <a:r>
              <a:rPr lang="zh-CN" altLang="en-US" sz="2800" dirty="0">
                <a:latin typeface="楷体_GB2312" pitchFamily="49" charset="-122"/>
                <a:ea typeface="楷体_GB2312" pitchFamily="49" charset="-122"/>
              </a:rPr>
              <a:t>  </a:t>
            </a:r>
            <a:endParaRPr lang="zh-CN" altLang="en-US" sz="2800" dirty="0"/>
          </a:p>
        </p:txBody>
      </p:sp>
      <p:sp>
        <p:nvSpPr>
          <p:cNvPr id="30724" name="Text Box 5"/>
          <p:cNvSpPr/>
          <p:nvPr/>
        </p:nvSpPr>
        <p:spPr>
          <a:xfrm>
            <a:off x="0" y="252413"/>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咨询公司全过程造价管理策划的内部工作</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2000" dirty="0">
                <a:latin typeface="微软雅黑" panose="020B0503020204020204" charset="-122"/>
                <a:ea typeface="微软雅黑" panose="020B0503020204020204" charset="-122"/>
              </a:rPr>
            </a:fld>
            <a:endParaRPr lang="en-US" altLang="zh-CN" sz="2000" dirty="0">
              <a:latin typeface="微软雅黑" panose="020B0503020204020204" charset="-122"/>
              <a:ea typeface="微软雅黑" panose="020B0503020204020204" charset="-122"/>
            </a:endParaRPr>
          </a:p>
        </p:txBody>
      </p:sp>
      <p:sp>
        <p:nvSpPr>
          <p:cNvPr id="31747" name="Line 28"/>
          <p:cNvSpPr/>
          <p:nvPr/>
        </p:nvSpPr>
        <p:spPr>
          <a:xfrm flipH="1">
            <a:off x="4356100" y="836613"/>
            <a:ext cx="0" cy="4895850"/>
          </a:xfrm>
          <a:prstGeom prst="line">
            <a:avLst/>
          </a:prstGeom>
          <a:ln w="57150" cap="flat" cmpd="sng">
            <a:solidFill>
              <a:schemeClr val="tx1"/>
            </a:solidFill>
            <a:prstDash val="sysDot"/>
            <a:headEnd type="none" w="med" len="med"/>
            <a:tailEnd type="none" w="med" len="med"/>
          </a:ln>
        </p:spPr>
      </p:sp>
      <p:sp>
        <p:nvSpPr>
          <p:cNvPr id="31748" name="Text Box 2"/>
          <p:cNvSpPr/>
          <p:nvPr/>
        </p:nvSpPr>
        <p:spPr>
          <a:xfrm>
            <a:off x="0" y="301943"/>
            <a:ext cx="8135938" cy="521970"/>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工程造价咨询人的全过程工作过程</a:t>
            </a:r>
            <a:endParaRPr lang="zh-CN" altLang="en-US" sz="2800" b="1" dirty="0">
              <a:latin typeface="微软雅黑" panose="020B0503020204020204" charset="-122"/>
              <a:ea typeface="微软雅黑" panose="020B0503020204020204" charset="-122"/>
              <a:sym typeface="+mn-ea"/>
            </a:endParaRPr>
          </a:p>
        </p:txBody>
      </p:sp>
      <p:sp>
        <p:nvSpPr>
          <p:cNvPr id="31749" name="Text Box 3"/>
          <p:cNvSpPr txBox="1"/>
          <p:nvPr/>
        </p:nvSpPr>
        <p:spPr>
          <a:xfrm>
            <a:off x="252413" y="908368"/>
            <a:ext cx="3816350" cy="398780"/>
          </a:xfrm>
          <a:prstGeom prst="rect">
            <a:avLst/>
          </a:prstGeom>
          <a:noFill/>
          <a:ln w="9525">
            <a:noFill/>
          </a:ln>
        </p:spPr>
        <p:txBody>
          <a:bodyPr>
            <a:spAutoFit/>
          </a:bodyPr>
          <a:p>
            <a:pPr algn="ctr" eaLnBrk="0" hangingPunct="0">
              <a:spcBef>
                <a:spcPct val="20000"/>
              </a:spcBef>
            </a:pPr>
            <a:r>
              <a:rPr lang="zh-CN" altLang="en-US" sz="2000" dirty="0">
                <a:latin typeface="微软雅黑" panose="020B0503020204020204" charset="-122"/>
                <a:ea typeface="微软雅黑" panose="020B0503020204020204" charset="-122"/>
              </a:rPr>
              <a:t>工程造价咨询公司管理层</a:t>
            </a:r>
            <a:endParaRPr lang="zh-CN" altLang="en-US" sz="2000" dirty="0">
              <a:latin typeface="微软雅黑" panose="020B0503020204020204" charset="-122"/>
              <a:ea typeface="微软雅黑" panose="020B0503020204020204" charset="-122"/>
            </a:endParaRPr>
          </a:p>
        </p:txBody>
      </p:sp>
      <p:sp>
        <p:nvSpPr>
          <p:cNvPr id="31750" name="Text Box 4"/>
          <p:cNvSpPr txBox="1"/>
          <p:nvPr/>
        </p:nvSpPr>
        <p:spPr>
          <a:xfrm>
            <a:off x="3203575" y="4652963"/>
            <a:ext cx="2446338" cy="398780"/>
          </a:xfrm>
          <a:prstGeom prst="rect">
            <a:avLst/>
          </a:prstGeom>
          <a:solidFill>
            <a:srgbClr val="00CC00"/>
          </a:solid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项目实施</a:t>
            </a:r>
            <a:endParaRPr lang="zh-CN" altLang="en-US" sz="2000" dirty="0">
              <a:latin typeface="微软雅黑" panose="020B0503020204020204" charset="-122"/>
              <a:ea typeface="微软雅黑" panose="020B0503020204020204" charset="-122"/>
            </a:endParaRPr>
          </a:p>
        </p:txBody>
      </p:sp>
      <p:sp>
        <p:nvSpPr>
          <p:cNvPr id="31751" name="Text Box 5"/>
          <p:cNvSpPr txBox="1"/>
          <p:nvPr/>
        </p:nvSpPr>
        <p:spPr>
          <a:xfrm>
            <a:off x="4643438" y="908368"/>
            <a:ext cx="3673475" cy="398780"/>
          </a:xfrm>
          <a:prstGeom prst="rect">
            <a:avLst/>
          </a:prstGeom>
          <a:noFill/>
          <a:ln w="9525">
            <a:noFill/>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工程造价咨询公司项目部</a:t>
            </a:r>
            <a:endParaRPr lang="zh-CN" altLang="en-US" sz="2000" dirty="0">
              <a:latin typeface="微软雅黑" panose="020B0503020204020204" charset="-122"/>
              <a:ea typeface="微软雅黑" panose="020B0503020204020204" charset="-122"/>
            </a:endParaRPr>
          </a:p>
        </p:txBody>
      </p:sp>
      <p:sp>
        <p:nvSpPr>
          <p:cNvPr id="31752" name="Text Box 6"/>
          <p:cNvSpPr txBox="1"/>
          <p:nvPr/>
        </p:nvSpPr>
        <p:spPr>
          <a:xfrm>
            <a:off x="611188" y="2346960"/>
            <a:ext cx="3095625" cy="398780"/>
          </a:xfrm>
          <a:prstGeom prst="rect">
            <a:avLst/>
          </a:prstGeom>
          <a:noFill/>
          <a:ln w="9525" cap="flat" cmpd="sng">
            <a:solidFill>
              <a:schemeClr val="tx1"/>
            </a:solidFill>
            <a:prstDash val="solid"/>
            <a:miter/>
            <a:headEnd type="none" w="med" len="med"/>
            <a:tailEnd type="none" w="med" len="med"/>
          </a:ln>
        </p:spPr>
        <p:txBody>
          <a:bodyPr>
            <a:spAutoFit/>
          </a:bodyPr>
          <a:p>
            <a:pPr algn="ctr" eaLnBrk="0" hangingPunct="0">
              <a:spcBef>
                <a:spcPct val="20000"/>
              </a:spcBef>
            </a:pPr>
            <a:r>
              <a:rPr lang="zh-CN" altLang="en-US" sz="2000" dirty="0">
                <a:latin typeface="微软雅黑" panose="020B0503020204020204" charset="-122"/>
                <a:ea typeface="微软雅黑" panose="020B0503020204020204" charset="-122"/>
              </a:rPr>
              <a:t>确定主要人员及目标</a:t>
            </a:r>
            <a:endParaRPr lang="zh-CN" altLang="en-US" sz="2000" dirty="0">
              <a:latin typeface="微软雅黑" panose="020B0503020204020204" charset="-122"/>
              <a:ea typeface="微软雅黑" panose="020B0503020204020204" charset="-122"/>
            </a:endParaRPr>
          </a:p>
        </p:txBody>
      </p:sp>
      <p:sp>
        <p:nvSpPr>
          <p:cNvPr id="31753" name="Text Box 7"/>
          <p:cNvSpPr txBox="1"/>
          <p:nvPr/>
        </p:nvSpPr>
        <p:spPr>
          <a:xfrm>
            <a:off x="755650" y="1555750"/>
            <a:ext cx="2303463"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签订咨询合同</a:t>
            </a:r>
            <a:endParaRPr lang="zh-CN" altLang="en-US" sz="2000" dirty="0">
              <a:latin typeface="微软雅黑" panose="020B0503020204020204" charset="-122"/>
              <a:ea typeface="微软雅黑" panose="020B0503020204020204" charset="-122"/>
            </a:endParaRPr>
          </a:p>
        </p:txBody>
      </p:sp>
      <p:sp>
        <p:nvSpPr>
          <p:cNvPr id="31754" name="Text Box 8"/>
          <p:cNvSpPr txBox="1"/>
          <p:nvPr/>
        </p:nvSpPr>
        <p:spPr>
          <a:xfrm>
            <a:off x="2484438" y="3644900"/>
            <a:ext cx="3240087" cy="398780"/>
          </a:xfrm>
          <a:prstGeom prst="rect">
            <a:avLst/>
          </a:prstGeom>
          <a:solidFill>
            <a:srgbClr val="00CC00"/>
          </a:solid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项目目标责任书</a:t>
            </a:r>
            <a:endParaRPr lang="zh-CN" altLang="en-US" sz="2000" dirty="0">
              <a:latin typeface="微软雅黑" panose="020B0503020204020204" charset="-122"/>
              <a:ea typeface="微软雅黑" panose="020B0503020204020204" charset="-122"/>
            </a:endParaRPr>
          </a:p>
        </p:txBody>
      </p:sp>
      <p:sp>
        <p:nvSpPr>
          <p:cNvPr id="31755" name="Text Box 9"/>
          <p:cNvSpPr txBox="1"/>
          <p:nvPr/>
        </p:nvSpPr>
        <p:spPr>
          <a:xfrm>
            <a:off x="755650" y="3140393"/>
            <a:ext cx="2303463"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颁发项目章程</a:t>
            </a:r>
            <a:endParaRPr lang="zh-CN" altLang="en-US" sz="2000" dirty="0">
              <a:latin typeface="微软雅黑" panose="020B0503020204020204" charset="-122"/>
              <a:ea typeface="微软雅黑" panose="020B0503020204020204" charset="-122"/>
            </a:endParaRPr>
          </a:p>
        </p:txBody>
      </p:sp>
      <p:sp>
        <p:nvSpPr>
          <p:cNvPr id="31756" name="Text Box 10"/>
          <p:cNvSpPr txBox="1"/>
          <p:nvPr/>
        </p:nvSpPr>
        <p:spPr>
          <a:xfrm>
            <a:off x="5795963" y="4148138"/>
            <a:ext cx="2954337"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编制项目管理手册</a:t>
            </a:r>
            <a:endParaRPr lang="zh-CN" altLang="en-US" sz="2000" dirty="0">
              <a:latin typeface="微软雅黑" panose="020B0503020204020204" charset="-122"/>
              <a:ea typeface="微软雅黑" panose="020B0503020204020204" charset="-122"/>
            </a:endParaRPr>
          </a:p>
        </p:txBody>
      </p:sp>
      <p:sp>
        <p:nvSpPr>
          <p:cNvPr id="31757" name="Text Box 11"/>
          <p:cNvSpPr txBox="1"/>
          <p:nvPr/>
        </p:nvSpPr>
        <p:spPr>
          <a:xfrm>
            <a:off x="755650" y="4364038"/>
            <a:ext cx="2159000"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监督指导帮助</a:t>
            </a:r>
            <a:endParaRPr lang="zh-CN" altLang="en-US" sz="2000" dirty="0">
              <a:latin typeface="微软雅黑" panose="020B0503020204020204" charset="-122"/>
              <a:ea typeface="微软雅黑" panose="020B0503020204020204" charset="-122"/>
            </a:endParaRPr>
          </a:p>
        </p:txBody>
      </p:sp>
      <p:sp>
        <p:nvSpPr>
          <p:cNvPr id="31758" name="Text Box 12"/>
          <p:cNvSpPr txBox="1"/>
          <p:nvPr/>
        </p:nvSpPr>
        <p:spPr>
          <a:xfrm>
            <a:off x="4787900" y="2717800"/>
            <a:ext cx="2592388"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组成项目部</a:t>
            </a:r>
            <a:endParaRPr lang="zh-CN" altLang="en-US" sz="2000" dirty="0">
              <a:latin typeface="微软雅黑" panose="020B0503020204020204" charset="-122"/>
              <a:ea typeface="微软雅黑" panose="020B0503020204020204" charset="-122"/>
            </a:endParaRPr>
          </a:p>
        </p:txBody>
      </p:sp>
      <p:sp>
        <p:nvSpPr>
          <p:cNvPr id="31759" name="Text Box 13"/>
          <p:cNvSpPr txBox="1"/>
          <p:nvPr/>
        </p:nvSpPr>
        <p:spPr>
          <a:xfrm>
            <a:off x="900113" y="5267325"/>
            <a:ext cx="2159000"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项目总结</a:t>
            </a:r>
            <a:endParaRPr lang="zh-CN" altLang="en-US" sz="2000" dirty="0">
              <a:latin typeface="微软雅黑" panose="020B0503020204020204" charset="-122"/>
              <a:ea typeface="微软雅黑" panose="020B0503020204020204" charset="-122"/>
            </a:endParaRPr>
          </a:p>
        </p:txBody>
      </p:sp>
      <p:sp>
        <p:nvSpPr>
          <p:cNvPr id="31760" name="Text Box 14"/>
          <p:cNvSpPr txBox="1"/>
          <p:nvPr/>
        </p:nvSpPr>
        <p:spPr>
          <a:xfrm>
            <a:off x="5364163" y="5267325"/>
            <a:ext cx="2159000" cy="398780"/>
          </a:xfrm>
          <a:prstGeom prst="rect">
            <a:avLst/>
          </a:prstGeom>
          <a:noFill/>
          <a:ln w="9525" cap="flat" cmpd="sng">
            <a:solidFill>
              <a:schemeClr val="tx1"/>
            </a:solidFill>
            <a:prstDash val="solid"/>
            <a:miter/>
            <a:headEnd type="none" w="med" len="med"/>
            <a:tailEnd type="none" w="med" len="med"/>
          </a:ln>
        </p:spPr>
        <p:txBody>
          <a:bodyPr>
            <a:spAutoFit/>
          </a:bodyPr>
          <a:p>
            <a:pPr marL="457200" indent="-457200" algn="ctr" eaLnBrk="0" hangingPunct="0">
              <a:spcBef>
                <a:spcPct val="20000"/>
              </a:spcBef>
            </a:pPr>
            <a:r>
              <a:rPr lang="zh-CN" altLang="en-US" sz="2000" dirty="0">
                <a:latin typeface="微软雅黑" panose="020B0503020204020204" charset="-122"/>
                <a:ea typeface="微软雅黑" panose="020B0503020204020204" charset="-122"/>
              </a:rPr>
              <a:t>项目小结</a:t>
            </a:r>
            <a:endParaRPr lang="zh-CN" altLang="en-US" sz="2000" dirty="0">
              <a:latin typeface="微软雅黑" panose="020B0503020204020204" charset="-122"/>
              <a:ea typeface="微软雅黑" panose="020B0503020204020204" charset="-122"/>
            </a:endParaRPr>
          </a:p>
        </p:txBody>
      </p:sp>
      <p:sp>
        <p:nvSpPr>
          <p:cNvPr id="31761" name="Text Box 15"/>
          <p:cNvSpPr txBox="1"/>
          <p:nvPr/>
        </p:nvSpPr>
        <p:spPr>
          <a:xfrm>
            <a:off x="323850" y="5851525"/>
            <a:ext cx="8426450" cy="398780"/>
          </a:xfrm>
          <a:prstGeom prst="rect">
            <a:avLst/>
          </a:prstGeom>
          <a:solidFill>
            <a:srgbClr val="FF0000"/>
          </a:solidFill>
          <a:ln w="9525">
            <a:noFill/>
          </a:ln>
        </p:spPr>
        <p:txBody>
          <a:bodyPr>
            <a:spAutoFit/>
          </a:bodyPr>
          <a:p>
            <a:pPr marL="457200" indent="-457200" algn="ctr" eaLnBrk="0" hangingPunct="0">
              <a:spcBef>
                <a:spcPct val="20000"/>
              </a:spcBef>
            </a:pPr>
            <a:r>
              <a:rPr lang="zh-CN" altLang="en-US" sz="2000" b="1" dirty="0">
                <a:latin typeface="微软雅黑" panose="020B0503020204020204" charset="-122"/>
                <a:ea typeface="微软雅黑" panose="020B0503020204020204" charset="-122"/>
              </a:rPr>
              <a:t>工程造价咨询公司管理体系</a:t>
            </a:r>
            <a:endParaRPr lang="zh-CN" altLang="en-US" sz="2000" b="1" dirty="0">
              <a:latin typeface="微软雅黑" panose="020B0503020204020204" charset="-122"/>
              <a:ea typeface="微软雅黑" panose="020B0503020204020204" charset="-122"/>
            </a:endParaRPr>
          </a:p>
        </p:txBody>
      </p:sp>
      <p:sp>
        <p:nvSpPr>
          <p:cNvPr id="31762" name="AutoShape 17"/>
          <p:cNvSpPr/>
          <p:nvPr/>
        </p:nvSpPr>
        <p:spPr>
          <a:xfrm>
            <a:off x="1619250" y="1987550"/>
            <a:ext cx="431800" cy="360363"/>
          </a:xfrm>
          <a:prstGeom prst="down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3" name="AutoShape 18"/>
          <p:cNvSpPr/>
          <p:nvPr/>
        </p:nvSpPr>
        <p:spPr>
          <a:xfrm rot="-4423070">
            <a:off x="4187825" y="1890713"/>
            <a:ext cx="360363" cy="1476375"/>
          </a:xfrm>
          <a:prstGeom prst="downArrow">
            <a:avLst>
              <a:gd name="adj1" fmla="val 51546"/>
              <a:gd name="adj2" fmla="val 78524"/>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4" name="AutoShape 19"/>
          <p:cNvSpPr/>
          <p:nvPr/>
        </p:nvSpPr>
        <p:spPr>
          <a:xfrm rot="302071">
            <a:off x="1547813" y="2635250"/>
            <a:ext cx="361950" cy="504825"/>
          </a:xfrm>
          <a:prstGeom prst="downArrow">
            <a:avLst>
              <a:gd name="adj1" fmla="val 51546"/>
              <a:gd name="adj2" fmla="val 26732"/>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5" name="AutoShape 20"/>
          <p:cNvSpPr/>
          <p:nvPr/>
        </p:nvSpPr>
        <p:spPr>
          <a:xfrm>
            <a:off x="2411413" y="3570923"/>
            <a:ext cx="431800" cy="433387"/>
          </a:xfrm>
          <a:prstGeom prst="downArrow">
            <a:avLst>
              <a:gd name="adj1" fmla="val 50000"/>
              <a:gd name="adj2" fmla="val 25091"/>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6" name="AutoShape 21"/>
          <p:cNvSpPr/>
          <p:nvPr/>
        </p:nvSpPr>
        <p:spPr>
          <a:xfrm>
            <a:off x="5003800" y="3068638"/>
            <a:ext cx="431800" cy="647700"/>
          </a:xfrm>
          <a:prstGeom prst="downArrow">
            <a:avLst>
              <a:gd name="adj1" fmla="val 50000"/>
              <a:gd name="adj2" fmla="val 37500"/>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7" name="AutoShape 22"/>
          <p:cNvSpPr/>
          <p:nvPr/>
        </p:nvSpPr>
        <p:spPr>
          <a:xfrm rot="-3145885">
            <a:off x="5545138" y="3895725"/>
            <a:ext cx="431800" cy="361950"/>
          </a:xfrm>
          <a:prstGeom prst="down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8" name="AutoShape 23"/>
          <p:cNvSpPr/>
          <p:nvPr/>
        </p:nvSpPr>
        <p:spPr>
          <a:xfrm rot="1812679">
            <a:off x="5507038" y="4364038"/>
            <a:ext cx="431800" cy="431800"/>
          </a:xfrm>
          <a:prstGeom prst="down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69" name="AutoShape 24"/>
          <p:cNvSpPr/>
          <p:nvPr/>
        </p:nvSpPr>
        <p:spPr>
          <a:xfrm>
            <a:off x="2484438" y="4148455"/>
            <a:ext cx="431800" cy="433388"/>
          </a:xfrm>
          <a:prstGeom prst="downArrow">
            <a:avLst>
              <a:gd name="adj1" fmla="val 50000"/>
              <a:gd name="adj2" fmla="val 25091"/>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70" name="AutoShape 25"/>
          <p:cNvSpPr/>
          <p:nvPr/>
        </p:nvSpPr>
        <p:spPr>
          <a:xfrm rot="-4678943">
            <a:off x="2916238" y="4458018"/>
            <a:ext cx="431800" cy="719137"/>
          </a:xfrm>
          <a:prstGeom prst="downArrow">
            <a:avLst>
              <a:gd name="adj1" fmla="val 50000"/>
              <a:gd name="adj2" fmla="val 41636"/>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71" name="AutoShape 26"/>
          <p:cNvSpPr/>
          <p:nvPr/>
        </p:nvSpPr>
        <p:spPr>
          <a:xfrm rot="-3839799">
            <a:off x="5472113" y="4832350"/>
            <a:ext cx="431800" cy="647700"/>
          </a:xfrm>
          <a:prstGeom prst="downArrow">
            <a:avLst>
              <a:gd name="adj1" fmla="val 50000"/>
              <a:gd name="adj2" fmla="val 37500"/>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
        <p:nvSpPr>
          <p:cNvPr id="31772" name="AutoShape 27"/>
          <p:cNvSpPr/>
          <p:nvPr/>
        </p:nvSpPr>
        <p:spPr>
          <a:xfrm rot="5400000">
            <a:off x="4030663" y="4379913"/>
            <a:ext cx="360362" cy="2305050"/>
          </a:xfrm>
          <a:prstGeom prst="downArrow">
            <a:avLst>
              <a:gd name="adj1" fmla="val 51546"/>
              <a:gd name="adj2" fmla="val 122599"/>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099" name="Rectangle 3"/>
          <p:cNvSpPr/>
          <p:nvPr/>
        </p:nvSpPr>
        <p:spPr>
          <a:xfrm>
            <a:off x="0" y="260668"/>
            <a:ext cx="8388350" cy="649287"/>
          </a:xfrm>
          <a:prstGeom prst="rect">
            <a:avLst/>
          </a:prstGeom>
          <a:solidFill>
            <a:srgbClr val="CC0000"/>
          </a:solidFill>
          <a:ln w="9525">
            <a:noFill/>
          </a:ln>
        </p:spPr>
        <p:txBody>
          <a:bodyPr/>
          <a:p>
            <a:pPr>
              <a:spcBef>
                <a:spcPct val="20000"/>
              </a:spcBef>
            </a:pPr>
            <a:r>
              <a:rPr lang="zh-CN" altLang="en-US" sz="2800" b="1" dirty="0">
                <a:latin typeface="微软雅黑" panose="020B0503020204020204" charset="-122"/>
                <a:ea typeface="微软雅黑" panose="020B0503020204020204" charset="-122"/>
              </a:rPr>
              <a:t>当前建设工程成本控制所存在通病分析</a:t>
            </a:r>
            <a:endParaRPr lang="zh-CN" altLang="en-US" sz="2800" b="1" dirty="0">
              <a:latin typeface="微软雅黑" panose="020B0503020204020204" charset="-122"/>
              <a:ea typeface="微软雅黑" panose="020B0503020204020204" charset="-122"/>
            </a:endParaRPr>
          </a:p>
        </p:txBody>
      </p:sp>
      <p:sp>
        <p:nvSpPr>
          <p:cNvPr id="4100" name="Rectangle 4"/>
          <p:cNvSpPr/>
          <p:nvPr/>
        </p:nvSpPr>
        <p:spPr>
          <a:xfrm>
            <a:off x="394970" y="1268730"/>
            <a:ext cx="8321675" cy="5039995"/>
          </a:xfrm>
          <a:prstGeom prst="rect">
            <a:avLst/>
          </a:prstGeom>
          <a:noFill/>
          <a:ln w="9525">
            <a:noFill/>
          </a:ln>
        </p:spPr>
        <p:txBody>
          <a:bodyPr/>
          <a:p>
            <a:pPr>
              <a:lnSpc>
                <a:spcPct val="150000"/>
              </a:lnSpc>
              <a:spcBef>
                <a:spcPts val="0"/>
              </a:spcBef>
            </a:pPr>
            <a:r>
              <a:rPr lang="en-US" altLang="zh-CN" sz="2400" b="1" dirty="0">
                <a:latin typeface="微软雅黑" panose="020B0503020204020204" charset="-122"/>
                <a:ea typeface="微软雅黑" panose="020B0503020204020204" charset="-122"/>
                <a:cs typeface="微软雅黑" panose="020B0503020204020204" charset="-122"/>
              </a:rPr>
              <a:t>1  </a:t>
            </a:r>
            <a:r>
              <a:rPr lang="zh-CN" altLang="en-US" sz="2400" b="1" dirty="0">
                <a:latin typeface="微软雅黑" panose="020B0503020204020204" charset="-122"/>
                <a:ea typeface="微软雅黑" panose="020B0503020204020204" charset="-122"/>
                <a:cs typeface="微软雅黑" panose="020B0503020204020204" charset="-122"/>
              </a:rPr>
              <a:t>项目成本设计管理</a:t>
            </a: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r>
              <a:rPr lang="en-US" altLang="zh-CN" sz="28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基本上未充分进行或来不及进行，一路紧张催设计催招标和紧急开工，留待问题于过程中解决。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r>
              <a:rPr lang="zh-CN" altLang="en-US" sz="2000" dirty="0">
                <a:latin typeface="微软雅黑" panose="020B0503020204020204" charset="-122"/>
                <a:ea typeface="微软雅黑" panose="020B0503020204020204" charset="-122"/>
                <a:cs typeface="微软雅黑" panose="020B0503020204020204" charset="-122"/>
              </a:rPr>
              <a:t>     对不同设计方案选择的分析、不同物料</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设备选用的分析等欠充分。</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r>
              <a:rPr lang="zh-CN" altLang="en-US" sz="2000" dirty="0">
                <a:latin typeface="微软雅黑" panose="020B0503020204020204" charset="-122"/>
                <a:ea typeface="微软雅黑" panose="020B0503020204020204" charset="-122"/>
                <a:cs typeface="微软雅黑" panose="020B0503020204020204" charset="-122"/>
              </a:rPr>
              <a:t>     没有施工过程中适应市场实际需求变化所应作出的市场调查和设计调整，与项目营销形成一定的脱节。</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endParaRPr lang="zh-CN" altLang="en-US" sz="2800" dirty="0">
              <a:latin typeface="微软雅黑" panose="020B0503020204020204" charset="-122"/>
              <a:ea typeface="微软雅黑" panose="020B0503020204020204" charset="-122"/>
              <a:cs typeface="微软雅黑" panose="020B0503020204020204" charset="-122"/>
            </a:endParaRPr>
          </a:p>
          <a:p>
            <a:pPr marL="609600" indent="-609600">
              <a:lnSpc>
                <a:spcPct val="90000"/>
              </a:lnSpc>
              <a:spcBef>
                <a:spcPct val="20000"/>
              </a:spcBef>
              <a:buNone/>
            </a:pPr>
            <a:endParaRPr lang="en-US" altLang="zh-CN" sz="2000" dirty="0">
              <a:solidFill>
                <a:schemeClr val="tx2"/>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463556" name="Group 68"/>
          <p:cNvGraphicFramePr>
            <a:graphicFrameLocks noGrp="1"/>
          </p:cNvGraphicFramePr>
          <p:nvPr>
            <p:ph idx="1"/>
            <p:custDataLst>
              <p:tags r:id="rId2"/>
            </p:custDataLst>
          </p:nvPr>
        </p:nvGraphicFramePr>
        <p:xfrm>
          <a:off x="683895" y="404495"/>
          <a:ext cx="7792085" cy="6176010"/>
        </p:xfrm>
        <a:graphic>
          <a:graphicData uri="http://schemas.openxmlformats.org/drawingml/2006/table">
            <a:tbl>
              <a:tblPr/>
              <a:tblGrid>
                <a:gridCol w="1876425"/>
                <a:gridCol w="361315"/>
                <a:gridCol w="1733550"/>
                <a:gridCol w="182880"/>
                <a:gridCol w="182880"/>
                <a:gridCol w="211455"/>
                <a:gridCol w="1010920"/>
                <a:gridCol w="360045"/>
                <a:gridCol w="510540"/>
                <a:gridCol w="1362075"/>
              </a:tblGrid>
              <a:tr h="585470">
                <a:tc>
                  <a:txBody>
                    <a:bodyPr/>
                    <a:lstStyle/>
                    <a:p>
                      <a:pPr marL="342900" marR="0" lvl="0" indent="-342900" algn="l" defTabSz="914400" rtl="0" eaLnBrk="1" fontAlgn="b" latinLnBrk="0" hangingPunct="1">
                        <a:lnSpc>
                          <a:spcPct val="100000"/>
                        </a:lnSpc>
                        <a:spcBef>
                          <a:spcPct val="0"/>
                        </a:spcBef>
                        <a:spcAft>
                          <a:spcPct val="0"/>
                        </a:spcAft>
                        <a:buClrTx/>
                        <a:buSzTx/>
                        <a:buFontTx/>
                        <a:buNone/>
                      </a:pPr>
                      <a:endParaRPr kumimoji="1" lang="zh-CN" altLang="zh-CN" sz="32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cap="flat">
                      <a:noFill/>
                    </a:lnT>
                    <a:lnB>
                      <a:noFill/>
                    </a:lnB>
                    <a:lnTlToBr>
                      <a:noFill/>
                    </a:lnTlToBr>
                    <a:lnBlToTr>
                      <a:noFill/>
                    </a:lnBlToTr>
                    <a:noFill/>
                  </a:tcPr>
                </a:tc>
                <a:tc gridSpan="9">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en-US" altLang="zh-CN" sz="2000" b="0" i="0" u="none" strike="noStrike" cap="none" normalizeH="0" baseline="0" smtClean="0">
                          <a:ln>
                            <a:noFill/>
                          </a:ln>
                          <a:solidFill>
                            <a:schemeClr val="bg2"/>
                          </a:solidFill>
                          <a:effectLst/>
                          <a:latin typeface="楷体_GB2312" pitchFamily="49" charset="-122"/>
                          <a:ea typeface="楷体_GB2312" pitchFamily="49" charset="-122"/>
                        </a:rPr>
                        <a:t>      </a:t>
                      </a:r>
                      <a:r>
                        <a:rPr kumimoji="1" lang="en-US" altLang="zh-CN" sz="2400" b="1" i="0" u="none" strike="noStrike" cap="none" normalizeH="0" baseline="0" smtClean="0">
                          <a:ln>
                            <a:noFill/>
                          </a:ln>
                          <a:solidFill>
                            <a:schemeClr val="bg2"/>
                          </a:solidFill>
                          <a:effectLst/>
                          <a:latin typeface="楷体_GB2312" pitchFamily="49" charset="-122"/>
                          <a:ea typeface="楷体_GB2312" pitchFamily="49" charset="-122"/>
                        </a:rPr>
                        <a:t>XXXX</a:t>
                      </a:r>
                      <a:r>
                        <a:rPr kumimoji="1" lang="zh-CN" altLang="en-US" sz="2400" b="1" i="0" u="none" strike="noStrike" cap="none" normalizeH="0" baseline="0" smtClean="0">
                          <a:ln>
                            <a:noFill/>
                          </a:ln>
                          <a:solidFill>
                            <a:schemeClr val="bg2"/>
                          </a:solidFill>
                          <a:effectLst/>
                          <a:latin typeface="楷体_GB2312" pitchFamily="49" charset="-122"/>
                          <a:ea typeface="楷体_GB2312" pitchFamily="49" charset="-122"/>
                        </a:rPr>
                        <a:t>项目章程</a:t>
                      </a:r>
                      <a:endPar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cap="flat">
                      <a:noFill/>
                    </a:lnR>
                    <a:lnT cap="flat">
                      <a:noFill/>
                    </a:lnT>
                    <a:lnB>
                      <a:noFill/>
                    </a:lnB>
                    <a:lnTlToBr>
                      <a:noFill/>
                    </a:lnTlToBr>
                    <a:lnBlToTr>
                      <a:noFill/>
                    </a:lnBlToTr>
                    <a:noFill/>
                  </a:tcPr>
                </a:tc>
                <a:tc hMerge="1">
                  <a:tcPr/>
                </a:tc>
                <a:tc hMerge="1">
                  <a:tcPr/>
                </a:tc>
                <a:tc hMerge="1">
                  <a:tcPr/>
                </a:tc>
                <a:tc hMerge="1">
                  <a:tcPr/>
                </a:tc>
                <a:tc hMerge="1">
                  <a:tcPr/>
                </a:tc>
                <a:tc hMerge="1">
                  <a:tcPr/>
                </a:tc>
                <a:tc hMerge="1">
                  <a:tcPr/>
                </a:tc>
                <a:tc hMerge="1">
                  <a:tcPr/>
                </a:tc>
              </a:tr>
              <a:tr h="339090">
                <a:tc gridSpan="10">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发布日期：</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2012</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年   月  日</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cap="flat">
                      <a:noFill/>
                    </a:lnR>
                    <a:lnT>
                      <a:noFill/>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33909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项目名称</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项目编号</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3">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r>
              <a:tr h="33909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项目概况</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地点、面积、层次、造价、结构、项目特点、公司要求</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41910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项目发包人与相关方</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雇主</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监理</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投资方</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指定分包方</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政府有关部门</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40767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项目委托要求</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全过程咨询</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限额设计</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合同咨询</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清标</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项目竣工结算</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58547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项目经理和指定人员</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项目经理</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机电</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水暖</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结构</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建筑</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景观</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联系方式</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r>
              <a:tr h="33909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项目管理方式</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矩阵式</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职能式</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线性</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公司与项目部的分工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338455">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项目联系方式</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电子信箱</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/OA</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33909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项目计划开工日期</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gridSpan="5">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项目计划结束日期</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r>
              <a:tr h="33909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项目计划工期</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天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634365">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注：</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gridSpan="8">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chemeClr val="bg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r>
              <a:tr h="585470">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批准：</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w="12700" cap="flat" cmpd="sng" algn="ctr">
                      <a:solidFill>
                        <a:schemeClr val="bg2"/>
                      </a:solidFill>
                      <a:prstDash val="solid"/>
                      <a:round/>
                      <a:headEnd type="none" w="med" len="med"/>
                      <a:tailEnd type="none" w="med" len="med"/>
                    </a:lnT>
                    <a:lnB>
                      <a:noFill/>
                    </a:lnB>
                    <a:lnTlToBr>
                      <a:noFill/>
                    </a:lnTlToBr>
                    <a:lnBlToTr>
                      <a:noFill/>
                    </a:lnBlToTr>
                    <a:noFill/>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w="12700" cap="flat" cmpd="sng" algn="ctr">
                      <a:solidFill>
                        <a:schemeClr val="bg2"/>
                      </a:solidFill>
                      <a:prstDash val="solid"/>
                      <a:round/>
                      <a:headEnd type="none" w="med" len="med"/>
                      <a:tailEnd type="none" w="med" len="med"/>
                    </a:lnT>
                    <a:lnB>
                      <a:noFill/>
                    </a:lnB>
                    <a:lnTlToBr>
                      <a:noFill/>
                    </a:lnTlToBr>
                    <a:lnBlToTr>
                      <a:noFill/>
                    </a:lnBlToTr>
                    <a:noFill/>
                  </a:tcPr>
                </a:tc>
                <a:tc hMerge="1">
                  <a:tcPr/>
                </a:tc>
                <a:tc gridSpan="5">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编制：</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w="12700" cap="flat" cmpd="sng" algn="ctr">
                      <a:solidFill>
                        <a:schemeClr val="bg2"/>
                      </a:solidFill>
                      <a:prstDash val="solid"/>
                      <a:round/>
                      <a:headEnd type="none" w="med" len="med"/>
                      <a:tailEnd type="none" w="med" len="med"/>
                    </a:lnT>
                    <a:lnB>
                      <a:noFill/>
                    </a:lnB>
                    <a:lnTlToBr>
                      <a:noFill/>
                    </a:lnTlToBr>
                    <a:lnBlToTr>
                      <a:noFill/>
                    </a:lnBlToTr>
                    <a:noFill/>
                  </a:tcPr>
                </a:tc>
                <a:tc hMerge="1">
                  <a:tcPr/>
                </a:tc>
                <a:tc hMerge="1">
                  <a:tcPr/>
                </a:tc>
                <a:tc hMerge="1">
                  <a:tcPr/>
                </a:tc>
                <a:tc hMerge="1">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24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a:noFill/>
                    </a:lnB>
                    <a:lnTlToBr>
                      <a:noFill/>
                    </a:lnTlToBr>
                    <a:lnBlToTr>
                      <a:noFill/>
                    </a:lnBlToTr>
                    <a:noFill/>
                  </a:tcPr>
                </a:tc>
              </a:tr>
              <a:tr h="585470">
                <a:tc gridSpan="10">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rPr>
                        <a:t>主送：</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cap="flat">
                      <a:noFill/>
                    </a:lnR>
                    <a:lnT>
                      <a:noFill/>
                    </a:lnT>
                    <a:lnB cap="flat">
                      <a:noFill/>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33794" name="Rectangle 4"/>
          <p:cNvSpPr/>
          <p:nvPr/>
        </p:nvSpPr>
        <p:spPr>
          <a:xfrm>
            <a:off x="1043305" y="692150"/>
            <a:ext cx="6984365" cy="5477510"/>
          </a:xfrm>
          <a:prstGeom prst="rect">
            <a:avLst/>
          </a:prstGeom>
          <a:noFill/>
          <a:ln w="9525" cap="flat" cmpd="sng">
            <a:solidFill>
              <a:schemeClr val="bg2"/>
            </a:solidFill>
            <a:prstDash val="solid"/>
            <a:miter/>
            <a:headEnd type="none" w="med" len="med"/>
            <a:tailEnd type="none" w="med" len="med"/>
          </a:ln>
        </p:spPr>
        <p:txBody>
          <a:bodyPr wrap="square" anchor="ctr" anchorCtr="0">
            <a:spAutoFit/>
          </a:bodyPr>
          <a:p>
            <a:pPr algn="ctr">
              <a:lnSpc>
                <a:spcPct val="150000"/>
              </a:lnSpc>
            </a:pPr>
            <a:r>
              <a:rPr lang="en-US" altLang="zh-CN" sz="2600" dirty="0">
                <a:solidFill>
                  <a:schemeClr val="bg2"/>
                </a:solidFill>
                <a:latin typeface="楷体_GB2312" pitchFamily="49" charset="-122"/>
              </a:rPr>
              <a:t>XXXX</a:t>
            </a:r>
            <a:r>
              <a:rPr lang="zh-CN" altLang="en-US" sz="2600" dirty="0">
                <a:solidFill>
                  <a:schemeClr val="bg2"/>
                </a:solidFill>
                <a:latin typeface="楷体_GB2312" pitchFamily="49" charset="-122"/>
              </a:rPr>
              <a:t>造价咨询项目管理手册</a:t>
            </a:r>
            <a:endParaRPr lang="zh-CN" altLang="en-US" sz="2600" dirty="0">
              <a:solidFill>
                <a:schemeClr val="bg2"/>
              </a:solidFill>
              <a:latin typeface="楷体_GB2312" pitchFamily="49" charset="-122"/>
            </a:endParaRPr>
          </a:p>
          <a:p>
            <a:pPr algn="ctr">
              <a:lnSpc>
                <a:spcPct val="150000"/>
              </a:lnSpc>
            </a:pPr>
            <a:r>
              <a:rPr lang="en-US" altLang="zh-CN" sz="1800" b="1" dirty="0">
                <a:solidFill>
                  <a:schemeClr val="bg2"/>
                </a:solidFill>
                <a:latin typeface="楷体_GB2312" pitchFamily="49" charset="-122"/>
              </a:rPr>
              <a:t>XXXX ESTATE CONSULTANT PROJECT MANAGEMENT HANDBOOK</a:t>
            </a:r>
            <a:endParaRPr lang="en-US" altLang="zh-CN" sz="2600" dirty="0">
              <a:solidFill>
                <a:schemeClr val="bg2"/>
              </a:solidFill>
              <a:latin typeface="楷体_GB2312" pitchFamily="49" charset="-122"/>
            </a:endParaRPr>
          </a:p>
          <a:p>
            <a:pPr algn="ctr"/>
            <a:r>
              <a:rPr lang="en-US" altLang="zh-CN" sz="2600" dirty="0">
                <a:solidFill>
                  <a:schemeClr val="bg2"/>
                </a:solidFill>
                <a:latin typeface="楷体_GB2312" pitchFamily="49" charset="-122"/>
              </a:rPr>
              <a:t>RC-PMHB-XXXX-2009-01</a:t>
            </a:r>
            <a:endParaRPr lang="en-US" altLang="zh-CN" sz="2600" dirty="0">
              <a:solidFill>
                <a:schemeClr val="bg2"/>
              </a:solidFill>
              <a:latin typeface="楷体_GB2312" pitchFamily="49" charset="-122"/>
            </a:endParaRPr>
          </a:p>
          <a:p>
            <a:pPr algn="ctr"/>
            <a:r>
              <a:rPr lang="zh-CN" altLang="en-US" sz="2200" b="1" dirty="0">
                <a:solidFill>
                  <a:schemeClr val="bg2"/>
                </a:solidFill>
                <a:latin typeface="楷体_GB2312" pitchFamily="49" charset="-122"/>
              </a:rPr>
              <a:t>中文版</a:t>
            </a:r>
            <a:endParaRPr lang="zh-CN" altLang="en-US" sz="2200" dirty="0">
              <a:solidFill>
                <a:schemeClr val="bg2"/>
              </a:solidFill>
              <a:latin typeface="楷体_GB2312" pitchFamily="49" charset="-122"/>
            </a:endParaRPr>
          </a:p>
          <a:p>
            <a:pPr algn="ctr"/>
            <a:r>
              <a:rPr lang="en-US" altLang="zh-CN" sz="2000" b="1" dirty="0">
                <a:solidFill>
                  <a:schemeClr val="bg2"/>
                </a:solidFill>
                <a:latin typeface="楷体_GB2312" pitchFamily="49" charset="-122"/>
              </a:rPr>
              <a:t>CHINESE VERSION</a:t>
            </a:r>
            <a:endParaRPr lang="en-US" altLang="zh-CN" sz="2000" b="1" dirty="0">
              <a:solidFill>
                <a:schemeClr val="bg2"/>
              </a:solidFill>
              <a:latin typeface="楷体_GB2312" pitchFamily="49" charset="-122"/>
            </a:endParaRPr>
          </a:p>
          <a:p>
            <a:pPr algn="ctr"/>
            <a:endParaRPr lang="en-US" altLang="zh-CN" sz="2000" b="1" dirty="0">
              <a:solidFill>
                <a:schemeClr val="bg2"/>
              </a:solidFill>
              <a:latin typeface="楷体_GB2312" pitchFamily="49" charset="-122"/>
            </a:endParaRPr>
          </a:p>
          <a:p>
            <a:pPr algn="ctr"/>
            <a:endParaRPr lang="en-US" altLang="zh-CN" sz="2200" b="1" dirty="0">
              <a:solidFill>
                <a:schemeClr val="bg2"/>
              </a:solidFill>
              <a:latin typeface="楷体_GB2312" pitchFamily="49" charset="-122"/>
            </a:endParaRPr>
          </a:p>
          <a:p>
            <a:pPr algn="ctr"/>
            <a:endParaRPr lang="en-US" altLang="zh-CN" sz="2600" b="1" dirty="0">
              <a:solidFill>
                <a:schemeClr val="bg2"/>
              </a:solidFill>
              <a:latin typeface="楷体_GB2312" pitchFamily="49" charset="-122"/>
            </a:endParaRPr>
          </a:p>
          <a:p>
            <a:pPr algn="ctr"/>
            <a:endParaRPr lang="en-US" altLang="zh-CN" sz="2600" b="1" dirty="0">
              <a:solidFill>
                <a:schemeClr val="bg2"/>
              </a:solidFill>
              <a:latin typeface="楷体_GB2312" pitchFamily="49" charset="-122"/>
            </a:endParaRPr>
          </a:p>
          <a:p>
            <a:pPr algn="ctr"/>
            <a:endParaRPr lang="en-US" altLang="zh-CN" sz="2600" b="1" dirty="0">
              <a:solidFill>
                <a:schemeClr val="bg2"/>
              </a:solidFill>
              <a:latin typeface="楷体_GB2312" pitchFamily="49" charset="-122"/>
            </a:endParaRPr>
          </a:p>
          <a:p>
            <a:pPr algn="ctr"/>
            <a:endParaRPr lang="en-US" altLang="zh-CN" sz="2600" dirty="0">
              <a:solidFill>
                <a:schemeClr val="bg2"/>
              </a:solidFill>
              <a:latin typeface="楷体_GB2312" pitchFamily="49" charset="-122"/>
            </a:endParaRPr>
          </a:p>
          <a:p>
            <a:pPr algn="ctr"/>
            <a:r>
              <a:rPr lang="zh-CN" altLang="en-US" sz="2600" dirty="0">
                <a:solidFill>
                  <a:schemeClr val="bg2"/>
                </a:solidFill>
                <a:latin typeface="楷体_GB2312" pitchFamily="49" charset="-122"/>
              </a:rPr>
              <a:t>某某咨询有限公司</a:t>
            </a:r>
            <a:endParaRPr lang="zh-CN" altLang="en-US" sz="2600" dirty="0">
              <a:solidFill>
                <a:schemeClr val="bg2"/>
              </a:solidFill>
              <a:latin typeface="楷体_GB2312" pitchFamily="49" charset="-122"/>
            </a:endParaRPr>
          </a:p>
          <a:p>
            <a:pPr algn="ctr"/>
            <a:r>
              <a:rPr lang="en-US" altLang="zh-CN" sz="2200" dirty="0">
                <a:solidFill>
                  <a:schemeClr val="bg2"/>
                </a:solidFill>
                <a:latin typeface="楷体_GB2312" pitchFamily="49" charset="-122"/>
              </a:rPr>
              <a:t>TIANJIN RICHEN ESTATE CONSULTANT COMPANY</a:t>
            </a:r>
            <a:endParaRPr lang="en-US" altLang="zh-CN" sz="2200" dirty="0">
              <a:solidFill>
                <a:schemeClr val="bg2"/>
              </a:solidFill>
              <a:latin typeface="楷体_GB2312" pitchFamily="49" charset="-122"/>
            </a:endParaRPr>
          </a:p>
          <a:p>
            <a:pPr algn="ctr"/>
            <a:r>
              <a:rPr lang="en-US" altLang="zh-CN" sz="2200" b="1" dirty="0">
                <a:solidFill>
                  <a:schemeClr val="bg2"/>
                </a:solidFill>
                <a:latin typeface="楷体_GB2312" pitchFamily="49" charset="-122"/>
              </a:rPr>
              <a:t>15/01/2010</a:t>
            </a:r>
            <a:endParaRPr lang="en-US" altLang="zh-CN" sz="2200" b="1" dirty="0">
              <a:solidFill>
                <a:schemeClr val="bg2"/>
              </a:solidFill>
              <a:latin typeface="楷体_GB2312" pitchFamily="49" charset="-122"/>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22" name="灯片编号占位符 4"/>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graphicFrame>
        <p:nvGraphicFramePr>
          <p:cNvPr id="6421556" name="Group 52"/>
          <p:cNvGraphicFramePr>
            <a:graphicFrameLocks noGrp="1"/>
          </p:cNvGraphicFramePr>
          <p:nvPr>
            <p:ph idx="1"/>
            <p:custDataLst>
              <p:tags r:id="rId2"/>
            </p:custDataLst>
          </p:nvPr>
        </p:nvGraphicFramePr>
        <p:xfrm>
          <a:off x="827405" y="765175"/>
          <a:ext cx="7465060" cy="5339715"/>
        </p:xfrm>
        <a:graphic>
          <a:graphicData uri="http://schemas.openxmlformats.org/drawingml/2006/table">
            <a:tbl>
              <a:tblPr/>
              <a:tblGrid>
                <a:gridCol w="2040255"/>
                <a:gridCol w="215900"/>
                <a:gridCol w="3157220"/>
                <a:gridCol w="215265"/>
                <a:gridCol w="1836420"/>
              </a:tblGrid>
              <a:tr h="66167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发布日期</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1/15/2010</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XXXX</a:t>
                      </a: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咨询公司项目管理手册</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RC- PMHB-XXXX-2010-01</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cs typeface="Times New Roman" panose="02020603050405020304" pitchFamily="18" charset="0"/>
                        </a:rPr>
                        <a:t>版本</a:t>
                      </a:r>
                      <a:r>
                        <a:rPr kumimoji="1" lang="en-US" altLang="zh-CN" sz="14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cs typeface="Times New Roman" panose="02020603050405020304" pitchFamily="18" charset="0"/>
                        </a:rPr>
                        <a:t>—</a:t>
                      </a:r>
                      <a:r>
                        <a:rPr kumimoji="1" lang="zh-CN" altLang="en-US" sz="14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cs typeface="Times New Roman" panose="02020603050405020304" pitchFamily="18" charset="0"/>
                        </a:rPr>
                        <a:t>修改次数</a:t>
                      </a:r>
                      <a:endParaRPr kumimoji="1" lang="zh-CN" altLang="en-US" sz="1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en-US" altLang="zh-CN" sz="14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cs typeface="Times New Roman" panose="02020603050405020304" pitchFamily="18" charset="0"/>
                        </a:rPr>
                        <a:t>1—00</a:t>
                      </a:r>
                      <a:endParaRPr kumimoji="1" lang="en-US" altLang="zh-CN" sz="18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102735">
                <a:tc gridSpan="5">
                  <a:txBody>
                    <a:bodyPr/>
                    <a:lstStyle/>
                    <a:p>
                      <a:pPr marL="342900" marR="0" lvl="0" indent="-342900" algn="l" defTabSz="914400" rtl="0" eaLnBrk="1" fontAlgn="base" latinLnBrk="0" hangingPunct="1">
                        <a:lnSpc>
                          <a:spcPct val="15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目录</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5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1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项目概况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9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风险管理</a:t>
                      </a:r>
                      <a:b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b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2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目标和范围管理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10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价值工程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5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3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项目组织机构及职责分工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11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培训</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5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4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工作管理程序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12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收尾管理</a:t>
                      </a:r>
                      <a:b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b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5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合同管理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13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项目总结和成熟度分析</a:t>
                      </a:r>
                      <a:b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b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6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计划进度管理                     修改管理页		</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5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7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沟通管理		</a:t>
                      </a:r>
                      <a:b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b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8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文档管理</a:t>
                      </a:r>
                      <a:b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b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hMerge="1">
                  <a:tcPr/>
                </a:tc>
                <a:tc hMerge="1">
                  <a:tcPr/>
                </a:tc>
              </a:tr>
              <a:tr h="575310">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批准：</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日期：</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审核：</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日期：</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编制：</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r>
                        <a:rPr kumimoji="1" lang="zh-CN" altLang="en-US" sz="14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日期：</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71"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5843" name="Rectangle 2"/>
          <p:cNvSpPr/>
          <p:nvPr/>
        </p:nvSpPr>
        <p:spPr>
          <a:xfrm>
            <a:off x="0" y="157163"/>
            <a:ext cx="6011863" cy="460375"/>
          </a:xfrm>
          <a:prstGeom prst="rect">
            <a:avLst/>
          </a:prstGeom>
          <a:solidFill>
            <a:srgbClr val="CC0000"/>
          </a:solidFill>
          <a:ln w="9525">
            <a:noFill/>
          </a:ln>
        </p:spPr>
        <p:txBody>
          <a:bodyPr anchor="ctr" anchorCtr="0">
            <a:spAutoFit/>
          </a:bodyPr>
          <a:p>
            <a:pPr marL="342900" indent="-342900" defTabSz="914400">
              <a:tabLst>
                <a:tab pos="800100" algn="l"/>
              </a:tabLst>
            </a:pPr>
            <a:r>
              <a:rPr lang="zh-CN" altLang="en-US" sz="2400" dirty="0">
                <a:latin typeface="微软雅黑" panose="020B0503020204020204" charset="-122"/>
                <a:ea typeface="微软雅黑" panose="020B0503020204020204" charset="-122"/>
                <a:cs typeface="微软雅黑" panose="020B0503020204020204" charset="-122"/>
              </a:rPr>
              <a:t>目标范围管理</a:t>
            </a:r>
            <a:r>
              <a:rPr lang="en-US" altLang="zh-CN" sz="1600" dirty="0">
                <a:latin typeface="微软雅黑" panose="020B0503020204020204" charset="-122"/>
                <a:ea typeface="微软雅黑" panose="020B0503020204020204" charset="-122"/>
                <a:cs typeface="微软雅黑" panose="020B0503020204020204" charset="-122"/>
              </a:rPr>
              <a:t>--</a:t>
            </a:r>
            <a:r>
              <a:rPr lang="zh-CN" altLang="en-US" sz="2400" dirty="0">
                <a:latin typeface="微软雅黑" panose="020B0503020204020204" charset="-122"/>
                <a:ea typeface="微软雅黑" panose="020B0503020204020204" charset="-122"/>
                <a:cs typeface="微软雅黑" panose="020B0503020204020204" charset="-122"/>
              </a:rPr>
              <a:t>对外工作范围内容</a:t>
            </a:r>
            <a:endParaRPr lang="zh-CN" altLang="en-US" sz="2400" dirty="0">
              <a:latin typeface="微软雅黑" panose="020B0503020204020204" charset="-122"/>
              <a:ea typeface="微软雅黑" panose="020B0503020204020204" charset="-122"/>
              <a:cs typeface="微软雅黑" panose="020B0503020204020204" charset="-122"/>
            </a:endParaRPr>
          </a:p>
        </p:txBody>
      </p:sp>
      <p:graphicFrame>
        <p:nvGraphicFramePr>
          <p:cNvPr id="6429879" name="Group 183"/>
          <p:cNvGraphicFramePr>
            <a:graphicFrameLocks noGrp="1"/>
          </p:cNvGraphicFramePr>
          <p:nvPr>
            <p:custDataLst>
              <p:tags r:id="rId2"/>
            </p:custDataLst>
          </p:nvPr>
        </p:nvGraphicFramePr>
        <p:xfrm>
          <a:off x="826770" y="803275"/>
          <a:ext cx="7559040" cy="5803265"/>
        </p:xfrm>
        <a:graphic>
          <a:graphicData uri="http://schemas.openxmlformats.org/drawingml/2006/table">
            <a:tbl>
              <a:tblPr/>
              <a:tblGrid>
                <a:gridCol w="4026535"/>
                <a:gridCol w="1624965"/>
                <a:gridCol w="1907540"/>
              </a:tblGrid>
              <a:tr h="36576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工作内容</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是否包含</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备注</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项目决策策划</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项目建议书和可行性报告</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64008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限额设计、指标分析、方案测算、方案比选优化建议</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项目实施策划</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总包、分包工程量清单</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合同条件审核</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招标控制价编制</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工程签证、变更管理、索赔管理</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工程进度款</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86715">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月度工程费用报告</a:t>
                      </a:r>
                      <a:endPar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价值工程</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竣工结算 </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工程费用管理总结 </a:t>
                      </a:r>
                      <a:endPar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1" i="0" u="none" strike="noStrike" cap="none" normalizeH="0" baseline="0" smtClean="0">
                          <a:ln>
                            <a:noFill/>
                          </a:ln>
                          <a:solidFill>
                            <a:schemeClr val="bg2"/>
                          </a:solidFill>
                          <a:effectLst/>
                          <a:latin typeface="楷体_GB2312" pitchFamily="49" charset="-122"/>
                          <a:ea typeface="楷体_GB2312" pitchFamily="49" charset="-122"/>
                        </a:rPr>
                        <a:t>项目总结</a:t>
                      </a:r>
                      <a:endPar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1"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6867" name="Rectangle 3"/>
          <p:cNvSpPr>
            <a:spLocks noGrp="1"/>
          </p:cNvSpPr>
          <p:nvPr>
            <p:ph idx="1"/>
          </p:nvPr>
        </p:nvSpPr>
        <p:spPr>
          <a:xfrm>
            <a:off x="468630" y="1269365"/>
            <a:ext cx="8151495" cy="431800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1</a:t>
            </a:r>
            <a:r>
              <a:rPr lang="zh-CN" altLang="en-US" sz="2000" b="0" dirty="0">
                <a:cs typeface="微软雅黑" panose="020B0503020204020204" charset="-122"/>
              </a:rPr>
              <a:t>、制定限额设计造价控制目标；</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2</a:t>
            </a:r>
            <a:r>
              <a:rPr lang="zh-CN" altLang="en-US" sz="2000" b="0" dirty="0">
                <a:cs typeface="微软雅黑" panose="020B0503020204020204" charset="-122"/>
              </a:rPr>
              <a:t>、对设计方案进行技术经济指标分析以优化设计方案；</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3</a:t>
            </a:r>
            <a:r>
              <a:rPr lang="zh-CN" altLang="en-US" sz="2000" b="0" dirty="0">
                <a:cs typeface="微软雅黑" panose="020B0503020204020204" charset="-122"/>
              </a:rPr>
              <a:t>、编制、审核概预算；</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4</a:t>
            </a:r>
            <a:r>
              <a:rPr lang="zh-CN" altLang="en-US" sz="2000" b="0" dirty="0">
                <a:cs typeface="微软雅黑" panose="020B0503020204020204" charset="-122"/>
              </a:rPr>
              <a:t>、控制设计标准和规模在预定造价目标以内。</a:t>
            </a:r>
            <a:endParaRPr lang="zh-CN" altLang="en-US" sz="2000" b="0" dirty="0">
              <a:cs typeface="微软雅黑" panose="020B0503020204020204" charset="-122"/>
            </a:endParaRPr>
          </a:p>
        </p:txBody>
      </p:sp>
      <p:sp>
        <p:nvSpPr>
          <p:cNvPr id="36868" name="Text Box 4"/>
          <p:cNvSpPr/>
          <p:nvPr/>
        </p:nvSpPr>
        <p:spPr>
          <a:xfrm>
            <a:off x="0" y="257175"/>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设计阶段造价控制的工作内容</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7891" name="Text Box 2"/>
          <p:cNvSpPr/>
          <p:nvPr/>
        </p:nvSpPr>
        <p:spPr>
          <a:xfrm>
            <a:off x="0" y="257175"/>
            <a:ext cx="7524750"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项目各阶段对增值的影响</a:t>
            </a:r>
            <a:endParaRPr lang="zh-CN" altLang="en-US" sz="2800" b="1" dirty="0">
              <a:latin typeface="微软雅黑" panose="020B0503020204020204" charset="-122"/>
              <a:ea typeface="微软雅黑" panose="020B0503020204020204" charset="-122"/>
              <a:sym typeface="+mn-ea"/>
            </a:endParaRPr>
          </a:p>
        </p:txBody>
      </p:sp>
      <p:sp>
        <p:nvSpPr>
          <p:cNvPr id="37892" name="Line 3"/>
          <p:cNvSpPr/>
          <p:nvPr/>
        </p:nvSpPr>
        <p:spPr>
          <a:xfrm>
            <a:off x="762000" y="5486400"/>
            <a:ext cx="7467600" cy="0"/>
          </a:xfrm>
          <a:prstGeom prst="line">
            <a:avLst/>
          </a:prstGeom>
          <a:ln w="28575" cap="flat" cmpd="sng">
            <a:solidFill>
              <a:srgbClr val="FFFFCC"/>
            </a:solidFill>
            <a:prstDash val="solid"/>
            <a:headEnd type="none" w="med" len="med"/>
            <a:tailEnd type="triangle" w="med" len="med"/>
          </a:ln>
        </p:spPr>
      </p:sp>
      <p:sp>
        <p:nvSpPr>
          <p:cNvPr id="37893" name="Line 4"/>
          <p:cNvSpPr/>
          <p:nvPr/>
        </p:nvSpPr>
        <p:spPr>
          <a:xfrm flipV="1">
            <a:off x="762000" y="1371600"/>
            <a:ext cx="0" cy="4114800"/>
          </a:xfrm>
          <a:prstGeom prst="line">
            <a:avLst/>
          </a:prstGeom>
          <a:ln w="28575" cap="flat" cmpd="sng">
            <a:solidFill>
              <a:srgbClr val="FFFFCC"/>
            </a:solidFill>
            <a:prstDash val="solid"/>
            <a:headEnd type="none" w="med" len="med"/>
            <a:tailEnd type="triangle" w="med" len="med"/>
          </a:ln>
        </p:spPr>
      </p:sp>
      <p:sp>
        <p:nvSpPr>
          <p:cNvPr id="37894" name="Text Box 5"/>
          <p:cNvSpPr txBox="1"/>
          <p:nvPr/>
        </p:nvSpPr>
        <p:spPr>
          <a:xfrm>
            <a:off x="7772400" y="5562600"/>
            <a:ext cx="1219200" cy="298450"/>
          </a:xfrm>
          <a:prstGeom prst="rect">
            <a:avLst/>
          </a:prstGeom>
          <a:noFill/>
          <a:ln w="9525">
            <a:noFill/>
          </a:ln>
        </p:spPr>
        <p:txBody>
          <a:bodyPr>
            <a:spAutoFit/>
          </a:bodyPr>
          <a:p>
            <a:pPr algn="ctr" eaLnBrk="0" hangingPunct="0">
              <a:spcBef>
                <a:spcPct val="50000"/>
              </a:spcBef>
            </a:pPr>
            <a:r>
              <a:rPr lang="zh-CN" altLang="en-US" sz="2000" b="1" dirty="0">
                <a:latin typeface="Times New Roman" panose="02020603050405020304" pitchFamily="18" charset="0"/>
                <a:ea typeface="仿宋_GB2312" pitchFamily="49" charset="-122"/>
              </a:rPr>
              <a:t>时间</a:t>
            </a:r>
            <a:endParaRPr lang="zh-CN" altLang="en-US" sz="2400" dirty="0">
              <a:latin typeface="Times New Roman" panose="02020603050405020304" pitchFamily="18" charset="0"/>
              <a:ea typeface="宋体" panose="02010600030101010101" pitchFamily="2" charset="-122"/>
            </a:endParaRPr>
          </a:p>
        </p:txBody>
      </p:sp>
      <p:sp>
        <p:nvSpPr>
          <p:cNvPr id="37895" name="Line 6"/>
          <p:cNvSpPr/>
          <p:nvPr/>
        </p:nvSpPr>
        <p:spPr>
          <a:xfrm>
            <a:off x="3886200" y="1371600"/>
            <a:ext cx="0" cy="4876800"/>
          </a:xfrm>
          <a:prstGeom prst="line">
            <a:avLst/>
          </a:prstGeom>
          <a:ln w="9525" cap="flat" cmpd="sng">
            <a:solidFill>
              <a:srgbClr val="FFFFCC"/>
            </a:solidFill>
            <a:prstDash val="dashDot"/>
            <a:headEnd type="none" w="med" len="med"/>
            <a:tailEnd type="none" w="med" len="med"/>
          </a:ln>
        </p:spPr>
      </p:sp>
      <p:sp>
        <p:nvSpPr>
          <p:cNvPr id="37896" name="Line 7"/>
          <p:cNvSpPr/>
          <p:nvPr/>
        </p:nvSpPr>
        <p:spPr>
          <a:xfrm>
            <a:off x="2362200" y="1371600"/>
            <a:ext cx="0" cy="4800600"/>
          </a:xfrm>
          <a:prstGeom prst="line">
            <a:avLst/>
          </a:prstGeom>
          <a:ln w="9525" cap="flat" cmpd="sng">
            <a:solidFill>
              <a:srgbClr val="FFFFCC"/>
            </a:solidFill>
            <a:prstDash val="dashDot"/>
            <a:headEnd type="none" w="med" len="med"/>
            <a:tailEnd type="none" w="med" len="med"/>
          </a:ln>
        </p:spPr>
      </p:sp>
      <p:sp>
        <p:nvSpPr>
          <p:cNvPr id="37897" name="Line 8"/>
          <p:cNvSpPr/>
          <p:nvPr/>
        </p:nvSpPr>
        <p:spPr>
          <a:xfrm>
            <a:off x="6477000" y="1447800"/>
            <a:ext cx="0" cy="4724400"/>
          </a:xfrm>
          <a:prstGeom prst="line">
            <a:avLst/>
          </a:prstGeom>
          <a:ln w="9525" cap="flat" cmpd="sng">
            <a:solidFill>
              <a:srgbClr val="FFFFCC"/>
            </a:solidFill>
            <a:prstDash val="dashDot"/>
            <a:headEnd type="none" w="med" len="med"/>
            <a:tailEnd type="none" w="med" len="med"/>
          </a:ln>
        </p:spPr>
      </p:sp>
      <p:sp>
        <p:nvSpPr>
          <p:cNvPr id="37898" name="Freeform 9"/>
          <p:cNvSpPr/>
          <p:nvPr/>
        </p:nvSpPr>
        <p:spPr>
          <a:xfrm>
            <a:off x="1447800" y="1447800"/>
            <a:ext cx="6400800" cy="3924300"/>
          </a:xfrm>
          <a:custGeom>
            <a:avLst/>
            <a:gdLst>
              <a:gd name="txL" fmla="*/ 0 w 4032"/>
              <a:gd name="txT" fmla="*/ 0 h 2472"/>
              <a:gd name="txR" fmla="*/ 4032 w 4032"/>
              <a:gd name="txB" fmla="*/ 2472 h 2472"/>
            </a:gdLst>
            <a:ahLst/>
            <a:cxnLst>
              <a:cxn ang="0">
                <a:pos x="0" y="0"/>
              </a:cxn>
              <a:cxn ang="0">
                <a:pos x="1248" y="2064"/>
              </a:cxn>
              <a:cxn ang="0">
                <a:pos x="4032" y="2448"/>
              </a:cxn>
            </a:cxnLst>
            <a:rect l="txL" t="txT" r="txR" b="txB"/>
            <a:pathLst>
              <a:path w="4032" h="2472">
                <a:moveTo>
                  <a:pt x="0" y="0"/>
                </a:moveTo>
                <a:cubicBezTo>
                  <a:pt x="288" y="828"/>
                  <a:pt x="576" y="1656"/>
                  <a:pt x="1248" y="2064"/>
                </a:cubicBezTo>
                <a:cubicBezTo>
                  <a:pt x="1920" y="2472"/>
                  <a:pt x="3568" y="2384"/>
                  <a:pt x="4032" y="2448"/>
                </a:cubicBezTo>
              </a:path>
            </a:pathLst>
          </a:custGeom>
          <a:noFill/>
          <a:ln w="38100" cap="flat" cmpd="sng">
            <a:solidFill>
              <a:srgbClr val="FFFFCC"/>
            </a:solidFill>
            <a:prstDash val="dash"/>
            <a:round/>
            <a:headEnd type="none" w="med" len="med"/>
            <a:tailEnd type="none" w="med" len="med"/>
          </a:ln>
        </p:spPr>
        <p:txBody>
          <a:bodyPr wrap="none" anchor="ctr" anchorCtr="0"/>
          <a:p>
            <a:endParaRPr lang="zh-CN" altLang="en-US" sz="2000" dirty="0">
              <a:latin typeface="微软雅黑" panose="020B0503020204020204" charset="-122"/>
              <a:ea typeface="微软雅黑" panose="020B0503020204020204" charset="-122"/>
            </a:endParaRPr>
          </a:p>
        </p:txBody>
      </p:sp>
      <p:sp>
        <p:nvSpPr>
          <p:cNvPr id="37899" name="Text Box 10"/>
          <p:cNvSpPr txBox="1"/>
          <p:nvPr/>
        </p:nvSpPr>
        <p:spPr>
          <a:xfrm>
            <a:off x="603885" y="5638800"/>
            <a:ext cx="1605915" cy="706755"/>
          </a:xfrm>
          <a:prstGeom prst="rect">
            <a:avLst/>
          </a:prstGeom>
          <a:noFill/>
          <a:ln w="9525">
            <a:noFill/>
          </a:ln>
        </p:spPr>
        <p:txBody>
          <a:bodyPr wrap="square">
            <a:spAutoFit/>
          </a:bodyPr>
          <a:p>
            <a:pPr algn="ctr" eaLnBrk="0" hangingPunct="0">
              <a:spcBef>
                <a:spcPct val="50000"/>
              </a:spcBef>
            </a:pPr>
            <a:r>
              <a:rPr lang="zh-CN" altLang="en-US" sz="2000" b="1" dirty="0">
                <a:latin typeface="微软雅黑" panose="020B0503020204020204" charset="-122"/>
                <a:ea typeface="微软雅黑" panose="020B0503020204020204" charset="-122"/>
              </a:rPr>
              <a:t>项目建议和可行性研究</a:t>
            </a:r>
            <a:endParaRPr lang="zh-CN" altLang="en-US" sz="2000" b="1" dirty="0">
              <a:latin typeface="微软雅黑" panose="020B0503020204020204" charset="-122"/>
              <a:ea typeface="微软雅黑" panose="020B0503020204020204" charset="-122"/>
            </a:endParaRPr>
          </a:p>
        </p:txBody>
      </p:sp>
      <p:sp>
        <p:nvSpPr>
          <p:cNvPr id="37900" name="Text Box 11"/>
          <p:cNvSpPr txBox="1"/>
          <p:nvPr/>
        </p:nvSpPr>
        <p:spPr>
          <a:xfrm>
            <a:off x="2484755" y="5732780"/>
            <a:ext cx="1506855" cy="398780"/>
          </a:xfrm>
          <a:prstGeom prst="rect">
            <a:avLst/>
          </a:prstGeom>
          <a:noFill/>
          <a:ln w="9525">
            <a:noFill/>
          </a:ln>
        </p:spPr>
        <p:txBody>
          <a:bodyPr wrap="square">
            <a:spAutoFit/>
          </a:bodyPr>
          <a:p>
            <a:pPr algn="ctr" eaLnBrk="0" hangingPunct="0">
              <a:spcBef>
                <a:spcPct val="50000"/>
              </a:spcBef>
            </a:pPr>
            <a:r>
              <a:rPr lang="zh-CN" altLang="en-US" sz="2000" b="1" dirty="0">
                <a:solidFill>
                  <a:schemeClr val="tx2"/>
                </a:solidFill>
                <a:latin typeface="微软雅黑" panose="020B0503020204020204" charset="-122"/>
                <a:ea typeface="微软雅黑" panose="020B0503020204020204" charset="-122"/>
              </a:rPr>
              <a:t>设计和计划</a:t>
            </a:r>
            <a:endParaRPr lang="zh-CN" altLang="en-US" sz="2000" b="1" dirty="0">
              <a:solidFill>
                <a:schemeClr val="tx2"/>
              </a:solidFill>
              <a:latin typeface="微软雅黑" panose="020B0503020204020204" charset="-122"/>
              <a:ea typeface="微软雅黑" panose="020B0503020204020204" charset="-122"/>
            </a:endParaRPr>
          </a:p>
        </p:txBody>
      </p:sp>
      <p:sp>
        <p:nvSpPr>
          <p:cNvPr id="37901" name="Text Box 12"/>
          <p:cNvSpPr txBox="1"/>
          <p:nvPr/>
        </p:nvSpPr>
        <p:spPr>
          <a:xfrm>
            <a:off x="4419600" y="5719445"/>
            <a:ext cx="1371600" cy="398780"/>
          </a:xfrm>
          <a:prstGeom prst="rect">
            <a:avLst/>
          </a:prstGeom>
          <a:noFill/>
          <a:ln w="9525">
            <a:noFill/>
          </a:ln>
        </p:spPr>
        <p:txBody>
          <a:bodyPr>
            <a:spAutoFit/>
          </a:bodyPr>
          <a:p>
            <a:pPr algn="ctr" eaLnBrk="0" hangingPunct="0">
              <a:spcBef>
                <a:spcPct val="50000"/>
              </a:spcBef>
            </a:pPr>
            <a:r>
              <a:rPr lang="zh-CN" altLang="en-US" sz="2000" b="1" dirty="0">
                <a:latin typeface="微软雅黑" panose="020B0503020204020204" charset="-122"/>
                <a:ea typeface="微软雅黑" panose="020B0503020204020204" charset="-122"/>
              </a:rPr>
              <a:t>施工</a:t>
            </a:r>
            <a:endParaRPr lang="zh-CN" altLang="en-US" sz="2000" b="1" dirty="0">
              <a:latin typeface="微软雅黑" panose="020B0503020204020204" charset="-122"/>
              <a:ea typeface="微软雅黑" panose="020B0503020204020204" charset="-122"/>
            </a:endParaRPr>
          </a:p>
        </p:txBody>
      </p:sp>
      <p:sp>
        <p:nvSpPr>
          <p:cNvPr id="37902" name="Text Box 13"/>
          <p:cNvSpPr txBox="1"/>
          <p:nvPr/>
        </p:nvSpPr>
        <p:spPr>
          <a:xfrm>
            <a:off x="6477000" y="5719445"/>
            <a:ext cx="1371600" cy="398780"/>
          </a:xfrm>
          <a:prstGeom prst="rect">
            <a:avLst/>
          </a:prstGeom>
          <a:noFill/>
          <a:ln w="9525">
            <a:noFill/>
          </a:ln>
        </p:spPr>
        <p:txBody>
          <a:bodyPr>
            <a:spAutoFit/>
          </a:bodyPr>
          <a:p>
            <a:pPr algn="ctr" eaLnBrk="0" hangingPunct="0">
              <a:spcBef>
                <a:spcPct val="50000"/>
              </a:spcBef>
            </a:pPr>
            <a:r>
              <a:rPr lang="zh-CN" altLang="en-US" sz="2000" b="1" dirty="0">
                <a:latin typeface="微软雅黑" panose="020B0503020204020204" charset="-122"/>
                <a:ea typeface="微软雅黑" panose="020B0503020204020204" charset="-122"/>
              </a:rPr>
              <a:t>使用</a:t>
            </a:r>
            <a:endParaRPr lang="zh-CN" altLang="en-US" sz="2000" b="1" dirty="0">
              <a:latin typeface="微软雅黑" panose="020B0503020204020204" charset="-122"/>
              <a:ea typeface="微软雅黑" panose="020B0503020204020204" charset="-122"/>
            </a:endParaRPr>
          </a:p>
        </p:txBody>
      </p:sp>
      <p:sp>
        <p:nvSpPr>
          <p:cNvPr id="37903" name="Text Box 14"/>
          <p:cNvSpPr txBox="1"/>
          <p:nvPr/>
        </p:nvSpPr>
        <p:spPr>
          <a:xfrm>
            <a:off x="0" y="979805"/>
            <a:ext cx="2576513" cy="398780"/>
          </a:xfrm>
          <a:prstGeom prst="rect">
            <a:avLst/>
          </a:prstGeom>
          <a:noFill/>
          <a:ln w="9525">
            <a:noFill/>
          </a:ln>
        </p:spPr>
        <p:txBody>
          <a:bodyPr>
            <a:spAutoFit/>
          </a:bodyPr>
          <a:p>
            <a:pPr algn="ctr" eaLnBrk="0" hangingPunct="0">
              <a:spcBef>
                <a:spcPct val="50000"/>
              </a:spcBef>
            </a:pPr>
            <a:r>
              <a:rPr lang="zh-CN" altLang="en-US" sz="2000" b="1" dirty="0">
                <a:latin typeface="微软雅黑" panose="020B0503020204020204" charset="-122"/>
                <a:ea typeface="微软雅黑" panose="020B0503020204020204" charset="-122"/>
              </a:rPr>
              <a:t>对项目价值的影响</a:t>
            </a:r>
            <a:endParaRPr lang="zh-CN" altLang="en-US" sz="2000" b="1" dirty="0">
              <a:latin typeface="微软雅黑" panose="020B0503020204020204" charset="-122"/>
              <a:ea typeface="微软雅黑" panose="020B0503020204020204" charset="-122"/>
            </a:endParaRPr>
          </a:p>
        </p:txBody>
      </p:sp>
      <p:sp>
        <p:nvSpPr>
          <p:cNvPr id="37904" name="Freeform 15"/>
          <p:cNvSpPr/>
          <p:nvPr/>
        </p:nvSpPr>
        <p:spPr>
          <a:xfrm>
            <a:off x="762000" y="1600200"/>
            <a:ext cx="7010400" cy="3886200"/>
          </a:xfrm>
          <a:custGeom>
            <a:avLst/>
            <a:gdLst>
              <a:gd name="txL" fmla="*/ 0 w 4416"/>
              <a:gd name="txT" fmla="*/ 0 h 2448"/>
              <a:gd name="txR" fmla="*/ 4416 w 4416"/>
              <a:gd name="txB" fmla="*/ 2448 h 2448"/>
            </a:gdLst>
            <a:ahLst/>
            <a:cxnLst>
              <a:cxn ang="0">
                <a:pos x="0" y="2448"/>
              </a:cxn>
              <a:cxn ang="0">
                <a:pos x="1872" y="1968"/>
              </a:cxn>
              <a:cxn ang="0">
                <a:pos x="3120" y="384"/>
              </a:cxn>
              <a:cxn ang="0">
                <a:pos x="4416" y="0"/>
              </a:cxn>
            </a:cxnLst>
            <a:rect l="txL" t="txT" r="txR" b="txB"/>
            <a:pathLst>
              <a:path w="4416" h="2448">
                <a:moveTo>
                  <a:pt x="0" y="2448"/>
                </a:moveTo>
                <a:cubicBezTo>
                  <a:pt x="676" y="2380"/>
                  <a:pt x="1352" y="2312"/>
                  <a:pt x="1872" y="1968"/>
                </a:cubicBezTo>
                <a:cubicBezTo>
                  <a:pt x="2392" y="1624"/>
                  <a:pt x="2696" y="712"/>
                  <a:pt x="3120" y="384"/>
                </a:cubicBezTo>
                <a:cubicBezTo>
                  <a:pt x="3544" y="56"/>
                  <a:pt x="4200" y="64"/>
                  <a:pt x="4416" y="0"/>
                </a:cubicBezTo>
              </a:path>
            </a:pathLst>
          </a:custGeom>
          <a:noFill/>
          <a:ln w="28575" cap="flat" cmpd="sng">
            <a:solidFill>
              <a:srgbClr val="FFFFCC"/>
            </a:solidFill>
            <a:prstDash val="solid"/>
            <a:round/>
            <a:headEnd type="none" w="med" len="med"/>
            <a:tailEnd type="none" w="med" len="med"/>
          </a:ln>
        </p:spPr>
        <p:txBody>
          <a:bodyPr wrap="none" anchor="ctr" anchorCtr="0"/>
          <a:p>
            <a:endParaRPr lang="zh-CN" altLang="en-US" sz="2000" dirty="0">
              <a:latin typeface="微软雅黑" panose="020B0503020204020204" charset="-122"/>
              <a:ea typeface="微软雅黑" panose="020B0503020204020204" charset="-122"/>
            </a:endParaRPr>
          </a:p>
        </p:txBody>
      </p:sp>
      <p:sp>
        <p:nvSpPr>
          <p:cNvPr id="37905" name="Text Box 16"/>
          <p:cNvSpPr txBox="1"/>
          <p:nvPr/>
        </p:nvSpPr>
        <p:spPr>
          <a:xfrm>
            <a:off x="6781800" y="1828800"/>
            <a:ext cx="1884680" cy="398780"/>
          </a:xfrm>
          <a:prstGeom prst="rect">
            <a:avLst/>
          </a:prstGeom>
          <a:noFill/>
          <a:ln w="9525">
            <a:noFill/>
          </a:ln>
        </p:spPr>
        <p:txBody>
          <a:bodyPr wrap="square">
            <a:spAutoFit/>
          </a:bodyPr>
          <a:p>
            <a:pPr algn="ctr" eaLnBrk="0" hangingPunct="0">
              <a:spcBef>
                <a:spcPct val="50000"/>
              </a:spcBef>
            </a:pPr>
            <a:r>
              <a:rPr lang="zh-CN" altLang="en-US" sz="2000" b="1" dirty="0">
                <a:latin typeface="微软雅黑" panose="020B0503020204020204" charset="-122"/>
                <a:ea typeface="微软雅黑" panose="020B0503020204020204" charset="-122"/>
              </a:rPr>
              <a:t>累计投资曲线</a:t>
            </a:r>
            <a:endParaRPr lang="zh-CN" altLang="en-US" sz="2000" b="1" dirty="0">
              <a:latin typeface="微软雅黑" panose="020B0503020204020204" charset="-122"/>
              <a:ea typeface="微软雅黑" panose="020B0503020204020204" charset="-122"/>
            </a:endParaRPr>
          </a:p>
        </p:txBody>
      </p:sp>
      <p:sp>
        <p:nvSpPr>
          <p:cNvPr id="37906" name="AutoShape 17"/>
          <p:cNvSpPr/>
          <p:nvPr/>
        </p:nvSpPr>
        <p:spPr>
          <a:xfrm>
            <a:off x="2700338" y="2852738"/>
            <a:ext cx="936625" cy="1476375"/>
          </a:xfrm>
          <a:prstGeom prst="downArrow">
            <a:avLst>
              <a:gd name="adj1" fmla="val 51546"/>
              <a:gd name="adj2" fmla="val 30211"/>
            </a:avLst>
          </a:prstGeom>
          <a:solidFill>
            <a:schemeClr val="accent1"/>
          </a:solidFill>
          <a:ln w="9525" cap="flat" cmpd="sng">
            <a:solidFill>
              <a:schemeClr val="tx1"/>
            </a:solidFill>
            <a:prstDash val="solid"/>
            <a:miter/>
            <a:headEnd type="none" w="med" len="med"/>
            <a:tailEnd type="none" w="med" len="med"/>
          </a:ln>
        </p:spPr>
        <p:txBody>
          <a:bodyPr vert="eaVert" wrap="none" anchor="ctr" anchorCtr="0"/>
          <a:p>
            <a:endParaRPr lang="zh-CN" altLang="en-US" sz="2000" dirty="0">
              <a:latin typeface="微软雅黑" panose="020B0503020204020204" charset="-122"/>
              <a:ea typeface="微软雅黑" panose="020B0503020204020204" charset="-122"/>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8915" name="Rectangle 2"/>
          <p:cNvSpPr>
            <a:spLocks noGrp="1"/>
          </p:cNvSpPr>
          <p:nvPr>
            <p:ph idx="1"/>
          </p:nvPr>
        </p:nvSpPr>
        <p:spPr>
          <a:xfrm>
            <a:off x="467360" y="1266825"/>
            <a:ext cx="8081645" cy="411480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a:t>
            </a:r>
            <a:r>
              <a:rPr lang="zh-CN" altLang="en-US" sz="2000" b="0" dirty="0">
                <a:cs typeface="微软雅黑" panose="020B0503020204020204" charset="-122"/>
              </a:rPr>
              <a:t>前期的方案概算、测算，指标数据分析，设计阶段的图纸深度好坏，直接关系到项目造价的高与低。前期的方案概算、测算要求数据准确。相同类似项目的指标对比是必不可少的。</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solidFill>
                  <a:schemeClr val="tx2"/>
                </a:solidFill>
                <a:cs typeface="微软雅黑" panose="020B0503020204020204" charset="-122"/>
              </a:rPr>
              <a:t>项目要求限额设计以及设计优化，对降低成本非常有效。</a:t>
            </a:r>
            <a:r>
              <a:rPr lang="zh-CN" altLang="en-US" sz="2000" b="0" dirty="0">
                <a:cs typeface="微软雅黑" panose="020B0503020204020204" charset="-122"/>
              </a:rPr>
              <a:t>在这个阶段，咨询管理公司可以为雇主提供相关的数据和指标分析，满足方案优化的需要。</a:t>
            </a:r>
            <a:endParaRPr lang="zh-CN" altLang="en-US" sz="2000" b="0" dirty="0">
              <a:cs typeface="微软雅黑" panose="020B0503020204020204" charset="-122"/>
            </a:endParaRPr>
          </a:p>
        </p:txBody>
      </p:sp>
      <p:sp>
        <p:nvSpPr>
          <p:cNvPr id="38916" name="Text Box 3"/>
          <p:cNvSpPr/>
          <p:nvPr/>
        </p:nvSpPr>
        <p:spPr>
          <a:xfrm>
            <a:off x="0" y="257175"/>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限额设计</a:t>
            </a:r>
            <a:r>
              <a:rPr lang="en-US" altLang="zh-CN" sz="2800" b="1" dirty="0">
                <a:latin typeface="微软雅黑" panose="020B0503020204020204" charset="-122"/>
                <a:ea typeface="微软雅黑" panose="020B0503020204020204" charset="-122"/>
                <a:sym typeface="+mn-ea"/>
              </a:rPr>
              <a:t>  </a:t>
            </a:r>
            <a:r>
              <a:rPr lang="zh-CN" altLang="en-US" sz="2800" b="1" dirty="0">
                <a:latin typeface="微软雅黑" panose="020B0503020204020204" charset="-122"/>
                <a:ea typeface="微软雅黑" panose="020B0503020204020204" charset="-122"/>
                <a:sym typeface="+mn-ea"/>
              </a:rPr>
              <a:t>方案优化</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39939" name="Rectangle 3"/>
          <p:cNvSpPr>
            <a:spLocks noGrp="1"/>
          </p:cNvSpPr>
          <p:nvPr>
            <p:ph idx="1"/>
          </p:nvPr>
        </p:nvSpPr>
        <p:spPr>
          <a:xfrm>
            <a:off x="467360" y="1269365"/>
            <a:ext cx="8119110" cy="5471795"/>
          </a:xfrm>
        </p:spPr>
        <p:txBody>
          <a:bodyPr vert="horz" wrap="square" lIns="91440" tIns="45720" rIns="91440" bIns="45720" anchor="t" anchorCtr="0"/>
          <a:p>
            <a:pPr marL="0" indent="0" eaLnBrk="1" latinLnBrk="0" hangingPunct="1">
              <a:lnSpc>
                <a:spcPct val="150000"/>
              </a:lnSpc>
              <a:spcBef>
                <a:spcPts val="0"/>
              </a:spcBef>
              <a:buFontTx/>
              <a:buAutoNum type="arabicPlain"/>
            </a:pPr>
            <a:r>
              <a:rPr lang="zh-CN" altLang="en-US" sz="2000" b="0" dirty="0">
                <a:cs typeface="微软雅黑" panose="020B0503020204020204" charset="-122"/>
              </a:rPr>
              <a:t>协助委托人进行设计招标或设计方案竞选、签订设计合同。</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）协助编制设计招标文件，根据类似工程技术经 济指标设定主要材料的设计用量控制要求；</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）审查投标方案的投资估算；</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3</a:t>
            </a:r>
            <a:r>
              <a:rPr lang="zh-CN" altLang="en-US" sz="2000" b="0" dirty="0">
                <a:cs typeface="微软雅黑" panose="020B0503020204020204" charset="-122"/>
              </a:rPr>
              <a:t>）参与设计合同条款拟订，明确设计单位在设计阶段造价控制中应承担的责任和义务（使本阶段的造价控制需得到设计人员的支持和配合）。 </a:t>
            </a:r>
            <a:endParaRPr lang="zh-CN" altLang="en-US" sz="2000" b="0" dirty="0">
              <a:cs typeface="微软雅黑" panose="020B0503020204020204" charset="-122"/>
            </a:endParaRPr>
          </a:p>
        </p:txBody>
      </p:sp>
      <p:sp>
        <p:nvSpPr>
          <p:cNvPr id="39940" name="Text Box 4"/>
          <p:cNvSpPr/>
          <p:nvPr/>
        </p:nvSpPr>
        <p:spPr>
          <a:xfrm>
            <a:off x="0" y="257175"/>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设计阶段造价控制的方法与要求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0963" name="Rectangle 3"/>
          <p:cNvSpPr>
            <a:spLocks noGrp="1"/>
          </p:cNvSpPr>
          <p:nvPr>
            <p:ph idx="1"/>
          </p:nvPr>
        </p:nvSpPr>
        <p:spPr>
          <a:xfrm>
            <a:off x="467360" y="1269365"/>
            <a:ext cx="8152130" cy="5255895"/>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2  </a:t>
            </a:r>
            <a:r>
              <a:rPr lang="zh-CN" altLang="en-US" sz="2000" b="0" dirty="0">
                <a:cs typeface="微软雅黑" panose="020B0503020204020204" charset="-122"/>
              </a:rPr>
              <a:t>根据已批准（备案或核准）的可行性研究报告或初步设计确定的投资总额组织实施限额设计</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）限额设计目标的确定和投资分配</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 </a:t>
            </a:r>
            <a:r>
              <a:rPr lang="zh-CN" altLang="en-US" sz="2000" b="0" dirty="0">
                <a:cs typeface="微软雅黑" panose="020B0503020204020204" charset="-122"/>
              </a:rPr>
              <a:t>限额设计目标是根据批准（备案或核准）的可行性研究报告或初步设计确定的。受托人根据项目功能要求以及建设标准对已批准（备案或核准）的项目总投资进行分析，确定与设计有关的建筑安装工程投资作为限额设计目标。</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endParaRPr lang="zh-CN" altLang="en-US" sz="2000" b="0" dirty="0">
              <a:cs typeface="微软雅黑" panose="020B0503020204020204" charset="-122"/>
            </a:endParaRPr>
          </a:p>
        </p:txBody>
      </p:sp>
      <p:sp>
        <p:nvSpPr>
          <p:cNvPr id="40964" name="Text Box 4"/>
          <p:cNvSpPr/>
          <p:nvPr/>
        </p:nvSpPr>
        <p:spPr>
          <a:xfrm>
            <a:off x="0" y="257175"/>
            <a:ext cx="8136255" cy="58483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设计阶段造价控制的方法与要求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1987" name="Rectangle 2"/>
          <p:cNvSpPr>
            <a:spLocks noGrp="1"/>
          </p:cNvSpPr>
          <p:nvPr>
            <p:ph type="title"/>
          </p:nvPr>
        </p:nvSpPr>
        <p:spPr>
          <a:xfrm>
            <a:off x="0" y="260985"/>
            <a:ext cx="7669530" cy="591185"/>
          </a:xfrm>
          <a:solidFill>
            <a:srgbClr val="CC0000"/>
          </a:solidFill>
          <a:ln w="9525">
            <a:noFill/>
          </a:ln>
        </p:spPr>
        <p:txBody>
          <a:bodyPr vert="horz" wrap="square" lIns="91440" tIns="45720" rIns="91440" bIns="45720" anchor="t" anchorCtr="0">
            <a:noAutofit/>
          </a:bodyPr>
          <a:p>
            <a:pPr lvl="0" algn="l" defTabSz="914400">
              <a:spcBef>
                <a:spcPct val="20000"/>
              </a:spcBef>
              <a:buClrTx/>
              <a:buSzTx/>
              <a:buFontTx/>
            </a:pPr>
            <a:r>
              <a:rPr kumimoji="0" lang="zh-CN" altLang="en-US" sz="2800" b="1" kern="1200" dirty="0">
                <a:solidFill>
                  <a:schemeClr val="tx1"/>
                </a:solidFill>
                <a:latin typeface="微软雅黑" panose="020B0503020204020204" charset="-122"/>
                <a:ea typeface="微软雅黑" panose="020B0503020204020204" charset="-122"/>
                <a:cs typeface="+mn-cs"/>
                <a:sym typeface="+mn-ea"/>
              </a:rPr>
              <a:t>设计阶段造价控制的方法与要求</a:t>
            </a:r>
            <a:endParaRPr kumimoji="0" lang="zh-CN" altLang="en-US" sz="2800" b="1" kern="1200" dirty="0">
              <a:solidFill>
                <a:schemeClr val="tx1"/>
              </a:solidFill>
              <a:latin typeface="微软雅黑" panose="020B0503020204020204" charset="-122"/>
              <a:ea typeface="微软雅黑" panose="020B0503020204020204" charset="-122"/>
              <a:cs typeface="+mn-cs"/>
              <a:sym typeface="+mn-ea"/>
            </a:endParaRPr>
          </a:p>
        </p:txBody>
      </p:sp>
      <p:sp>
        <p:nvSpPr>
          <p:cNvPr id="41988" name="Rectangle 3"/>
          <p:cNvSpPr>
            <a:spLocks noGrp="1"/>
          </p:cNvSpPr>
          <p:nvPr>
            <p:ph idx="1"/>
          </p:nvPr>
        </p:nvSpPr>
        <p:spPr>
          <a:xfrm>
            <a:off x="467995" y="1269365"/>
            <a:ext cx="8065770" cy="411480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       </a:t>
            </a:r>
            <a:r>
              <a:rPr lang="zh-CN" altLang="en-US" sz="2000" b="0" dirty="0">
                <a:cs typeface="微软雅黑" panose="020B0503020204020204" charset="-122"/>
              </a:rPr>
              <a:t>限额设计主要对影响工程造价的主要因素进行限额设计。对各方案钢筋含量、混凝土含量、外檐、门窗等部品工程量的分析、测算。在扩初图阶段对方案进行概算，最终确定合理的方案。</a:t>
            </a:r>
            <a:endParaRPr lang="zh-CN" altLang="en-US" sz="2000" b="0" dirty="0">
              <a:solidFill>
                <a:schemeClr val="bg1"/>
              </a:solidFill>
              <a:cs typeface="微软雅黑" panose="020B0503020204020204" charset="-122"/>
            </a:endParaRPr>
          </a:p>
          <a:p>
            <a:pPr eaLnBrk="1" hangingPunct="1">
              <a:lnSpc>
                <a:spcPct val="80000"/>
              </a:lnSpc>
            </a:pPr>
            <a:endParaRPr lang="en-US" altLang="zh-CN" sz="2000" b="0" dirty="0">
              <a:cs typeface="微软雅黑" panose="020B0503020204020204"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5123" name="Rectangle 3"/>
          <p:cNvSpPr>
            <a:spLocks noGrp="1"/>
          </p:cNvSpPr>
          <p:nvPr>
            <p:ph idx="1"/>
          </p:nvPr>
        </p:nvSpPr>
        <p:spPr>
          <a:xfrm>
            <a:off x="490855" y="1196340"/>
            <a:ext cx="8234045" cy="4899025"/>
          </a:xfrm>
        </p:spPr>
        <p:txBody>
          <a:bodyPr vert="horz" wrap="square" lIns="91440" tIns="45720" rIns="91440" bIns="45720" anchor="t" anchorCtr="0"/>
          <a:p>
            <a:pPr marL="0" indent="0" eaLnBrk="1" latinLnBrk="0" hangingPunct="1">
              <a:lnSpc>
                <a:spcPct val="150000"/>
              </a:lnSpc>
              <a:spcBef>
                <a:spcPts val="0"/>
              </a:spcBef>
              <a:buNone/>
            </a:pPr>
            <a:r>
              <a:rPr lang="zh-CN" altLang="en-US" sz="2000" b="0" dirty="0">
                <a:solidFill>
                  <a:schemeClr val="tx2"/>
                </a:solidFill>
              </a:rPr>
              <a:t>案例：</a:t>
            </a:r>
            <a:r>
              <a:rPr lang="zh-CN" altLang="en-US" sz="2000" b="0" dirty="0"/>
              <a:t>某住宅项目营销的方案是通过低价团购方式进行销售，定位较低；而设计部对该区景观方案的定位是“核心区域景观”（单方造价</a:t>
            </a:r>
            <a:r>
              <a:rPr lang="en-US" altLang="zh-CN" sz="2000" b="0" dirty="0"/>
              <a:t>400</a:t>
            </a:r>
            <a:r>
              <a:rPr lang="zh-CN" altLang="en-US" sz="2000" b="0" dirty="0"/>
              <a:t>元</a:t>
            </a:r>
            <a:r>
              <a:rPr lang="en-US" altLang="zh-CN" sz="2000" b="0" dirty="0"/>
              <a:t>/m</a:t>
            </a:r>
            <a:r>
              <a:rPr lang="en-US" altLang="zh-CN" sz="2000" b="0" baseline="30000" dirty="0"/>
              <a:t>2</a:t>
            </a:r>
            <a:r>
              <a:rPr lang="zh-CN" altLang="en-US" sz="2000" b="0" dirty="0"/>
              <a:t>），为解决定位差异，将考虑进行景观成本优化，但是原景观方案已报工规，若修改景观方案，将重新报工规，造成工规下发时间延误。</a:t>
            </a:r>
            <a:endParaRPr lang="zh-CN" altLang="en-US" sz="2000" b="0" dirty="0"/>
          </a:p>
          <a:p>
            <a:pPr marL="0" indent="0" eaLnBrk="1" latinLnBrk="0" hangingPunct="1">
              <a:lnSpc>
                <a:spcPct val="150000"/>
              </a:lnSpc>
              <a:spcBef>
                <a:spcPts val="0"/>
              </a:spcBef>
              <a:buNone/>
            </a:pPr>
            <a:endParaRPr lang="zh-CN" altLang="en-US" sz="2000" b="0" dirty="0"/>
          </a:p>
          <a:p>
            <a:pPr marL="0" indent="0" eaLnBrk="1" latinLnBrk="0" hangingPunct="1">
              <a:lnSpc>
                <a:spcPct val="150000"/>
              </a:lnSpc>
              <a:spcBef>
                <a:spcPts val="0"/>
              </a:spcBef>
              <a:buNone/>
            </a:pPr>
            <a:r>
              <a:rPr lang="zh-CN" altLang="en-US" sz="2000" b="0" dirty="0">
                <a:solidFill>
                  <a:schemeClr val="tx2"/>
                </a:solidFill>
                <a:cs typeface="微软雅黑" panose="020B0503020204020204" charset="-122"/>
                <a:sym typeface="+mn-ea"/>
              </a:rPr>
              <a:t>案例：</a:t>
            </a:r>
            <a:r>
              <a:rPr lang="zh-CN" altLang="en-US" sz="2000" b="0" dirty="0">
                <a:cs typeface="微软雅黑" panose="020B0503020204020204" charset="-122"/>
                <a:sym typeface="+mn-ea"/>
              </a:rPr>
              <a:t>某项目报工规时的景观方案未经过多方论证及决策，最终景观设计与所报方案出入很大。只能先按工规方案施工验收，再进行拆改，导致无效成本</a:t>
            </a:r>
            <a:r>
              <a:rPr lang="en-US" altLang="zh-CN" sz="2000" b="0" dirty="0">
                <a:cs typeface="微软雅黑" panose="020B0503020204020204" charset="-122"/>
                <a:sym typeface="+mn-ea"/>
              </a:rPr>
              <a:t>320</a:t>
            </a:r>
            <a:r>
              <a:rPr lang="zh-CN" altLang="en-US" sz="2000" b="0" dirty="0">
                <a:cs typeface="微软雅黑" panose="020B0503020204020204" charset="-122"/>
                <a:sym typeface="+mn-ea"/>
              </a:rPr>
              <a:t>万元。 </a:t>
            </a:r>
            <a:endParaRPr lang="zh-CN" altLang="en-US" sz="2000" b="0" dirty="0">
              <a:latin typeface="微软雅黑" panose="020B0503020204020204" charset="-122"/>
              <a:ea typeface="微软雅黑" panose="020B0503020204020204" charset="-122"/>
              <a:cs typeface="微软雅黑" panose="020B0503020204020204" charset="-122"/>
            </a:endParaRPr>
          </a:p>
          <a:p>
            <a:pPr marL="0" indent="0" eaLnBrk="1" latinLnBrk="0" hangingPunct="1">
              <a:lnSpc>
                <a:spcPct val="150000"/>
              </a:lnSpc>
              <a:spcBef>
                <a:spcPts val="0"/>
              </a:spcBef>
              <a:buNone/>
            </a:pPr>
            <a:r>
              <a:rPr lang="zh-CN" altLang="en-US" sz="2000" b="0" dirty="0"/>
              <a:t> </a:t>
            </a:r>
            <a:endParaRPr lang="zh-CN" altLang="en-US" sz="2000" b="0" dirty="0"/>
          </a:p>
        </p:txBody>
      </p:sp>
      <p:sp>
        <p:nvSpPr>
          <p:cNvPr id="5124" name="Rectangle 4"/>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3011" name="Rectangle 3"/>
          <p:cNvSpPr>
            <a:spLocks noGrp="1"/>
          </p:cNvSpPr>
          <p:nvPr>
            <p:ph idx="1"/>
          </p:nvPr>
        </p:nvSpPr>
        <p:spPr>
          <a:xfrm>
            <a:off x="467995" y="1256030"/>
            <a:ext cx="8129905" cy="4525645"/>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2</a:t>
            </a:r>
            <a:r>
              <a:rPr lang="zh-CN" altLang="en-US" sz="2000" b="0" dirty="0">
                <a:cs typeface="微软雅黑" panose="020B0503020204020204" charset="-122"/>
              </a:rPr>
              <a:t>） 限额设计实施过程中，若发现限额设计目标及造价控制额度不合理时应及时提出调整建议，形成合理的限额设计目标及造价控制额度。</a:t>
            </a:r>
            <a:endParaRPr lang="zh-CN" altLang="en-US" sz="2000" b="0" dirty="0">
              <a:cs typeface="微软雅黑" panose="020B0503020204020204" charset="-122"/>
            </a:endParaRPr>
          </a:p>
          <a:p>
            <a:pPr marL="0" indent="0" eaLnBrk="1" latinLnBrk="0" hangingPunct="1">
              <a:lnSpc>
                <a:spcPct val="150000"/>
              </a:lnSpc>
              <a:spcBef>
                <a:spcPts val="0"/>
              </a:spcBef>
              <a:buNone/>
            </a:pP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3） 贯彻落实所确定的造价控制额度，实现限额设计目标。受托人应根据限额设计的需要，不断对设计的关键部分、主要专业进行技术经济分析和造价对比。设计方案造价偏离控制值时，设计人员应及时调整方案，使各项造价控制分解值都得到落实，最终实现限额设计目标。</a:t>
            </a:r>
            <a:endParaRPr lang="zh-CN" altLang="en-US" sz="2000" b="0" dirty="0">
              <a:cs typeface="微软雅黑" panose="020B0503020204020204" charset="-122"/>
            </a:endParaRPr>
          </a:p>
          <a:p>
            <a:pPr eaLnBrk="1" hangingPunct="1">
              <a:lnSpc>
                <a:spcPct val="120000"/>
              </a:lnSpc>
              <a:buNone/>
            </a:pPr>
            <a:endParaRPr lang="en-US" altLang="zh-CN" sz="2000" b="0" dirty="0">
              <a:cs typeface="微软雅黑" panose="020B0503020204020204" charset="-122"/>
            </a:endParaRPr>
          </a:p>
        </p:txBody>
      </p:sp>
      <p:sp>
        <p:nvSpPr>
          <p:cNvPr id="43012" name="Text Box 9"/>
          <p:cNvSpPr/>
          <p:nvPr/>
        </p:nvSpPr>
        <p:spPr>
          <a:xfrm>
            <a:off x="0" y="257175"/>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设计阶段造价控制的方法与要求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5059" name="Rectangle 3"/>
          <p:cNvSpPr>
            <a:spLocks noGrp="1"/>
          </p:cNvSpPr>
          <p:nvPr>
            <p:ph idx="1"/>
          </p:nvPr>
        </p:nvSpPr>
        <p:spPr>
          <a:xfrm>
            <a:off x="467360" y="1269365"/>
            <a:ext cx="8191500" cy="3810635"/>
          </a:xfrm>
          <a:noFill/>
          <a:ln w="9525">
            <a:noFill/>
          </a:ln>
        </p:spPr>
        <p:txBody>
          <a:bodyPr vert="horz" wrap="square" lIns="91440" tIns="45720" rIns="91440" bIns="45720" rtlCol="0" anchor="t" anchorCtr="0">
            <a:normAutofit/>
          </a:bodyPr>
          <a:p>
            <a:pPr marL="0" lvl="0" algn="l">
              <a:lnSpc>
                <a:spcPct val="150000"/>
              </a:lnSpc>
              <a:spcBef>
                <a:spcPts val="0"/>
              </a:spcBef>
              <a:buClrTx/>
              <a:buSzTx/>
              <a:buFontTx/>
              <a:buNone/>
            </a:pPr>
            <a:r>
              <a:rPr lang="en-US" altLang="zh-CN" sz="2000" b="0" dirty="0">
                <a:cs typeface="微软雅黑" panose="020B0503020204020204" charset="-122"/>
                <a:sym typeface="+mn-ea"/>
              </a:rPr>
              <a:t>1</a:t>
            </a:r>
            <a:r>
              <a:rPr lang="en-US" altLang="zh-CN" sz="2000" b="0" dirty="0">
                <a:cs typeface="微软雅黑" panose="020B0503020204020204" charset="-122"/>
                <a:sym typeface="+mn-ea"/>
              </a:rPr>
              <a:t>）分析不同专业设计造价控制重点</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     包括建筑、结构、设备、装饰设计造价控制重点。</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2</a:t>
            </a:r>
            <a:r>
              <a:rPr lang="en-US" altLang="zh-CN" sz="2000" b="0" dirty="0">
                <a:cs typeface="微软雅黑" panose="020B0503020204020204" charset="-122"/>
                <a:sym typeface="+mn-ea"/>
              </a:rPr>
              <a:t>）研究设计优化的方法</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      建筑设计的方案比选和设计优化；结构设计的方案比选和设计优化；设备设计的方案比选和设计优化；装饰设计的方案比选和设计优化；设备选型的比选和优化；材料选用的比选和优化。</a:t>
            </a:r>
            <a:r>
              <a:rPr lang="en-US" altLang="zh-CN" sz="2000" b="0" dirty="0">
                <a:cs typeface="微软雅黑" panose="020B0503020204020204" charset="-122"/>
                <a:sym typeface="+mn-ea"/>
              </a:rPr>
              <a:t> </a:t>
            </a:r>
            <a:endParaRPr lang="en-US" altLang="zh-CN" sz="2000" b="0" dirty="0">
              <a:cs typeface="微软雅黑" panose="020B0503020204020204" charset="-122"/>
              <a:sym typeface="+mn-ea"/>
            </a:endParaRPr>
          </a:p>
        </p:txBody>
      </p:sp>
      <p:sp>
        <p:nvSpPr>
          <p:cNvPr id="45060" name="Text Box 6"/>
          <p:cNvSpPr/>
          <p:nvPr/>
        </p:nvSpPr>
        <p:spPr>
          <a:xfrm>
            <a:off x="0" y="260668"/>
            <a:ext cx="8243888" cy="576262"/>
          </a:xfrm>
          <a:prstGeom prst="rect">
            <a:avLst/>
          </a:prstGeom>
          <a:solidFill>
            <a:srgbClr val="CC0000"/>
          </a:solidFill>
          <a:ln w="9525">
            <a:noFill/>
          </a:ln>
        </p:spPr>
        <p:txBody>
          <a:bodyPr anchor="t" anchorCtr="0">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设计方案比选和设计优化</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5E"/>
            </a:gs>
            <a:gs pos="100000">
              <a:srgbClr val="0000CC"/>
            </a:gs>
          </a:gsLst>
          <a:lin ang="5400000" scaled="1"/>
          <a:tileRect/>
        </a:gradFill>
        <a:effectLst/>
      </p:bgPr>
    </p:bg>
    <p:spTree>
      <p:nvGrpSpPr>
        <p:cNvPr id="1" name=""/>
        <p:cNvGrpSpPr/>
        <p:nvPr/>
      </p:nvGrpSpPr>
      <p:grpSpPr/>
      <p:sp>
        <p:nvSpPr>
          <p:cNvPr id="7"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6083" name="Rectangle 2"/>
          <p:cNvSpPr>
            <a:spLocks noGrp="1"/>
          </p:cNvSpPr>
          <p:nvPr>
            <p:ph type="title"/>
          </p:nvPr>
        </p:nvSpPr>
        <p:spPr>
          <a:xfrm>
            <a:off x="467678" y="1267143"/>
            <a:ext cx="7772400" cy="1143000"/>
          </a:xfrm>
          <a:noFill/>
          <a:ln w="9525">
            <a:noFill/>
          </a:ln>
        </p:spPr>
        <p:txBody>
          <a:bodyPr vert="horz" wrap="square" lIns="91440" tIns="45720" rIns="91440" bIns="45720" rtlCol="0" anchor="t" anchorCtr="0">
            <a:normAutofit/>
          </a:bodyPr>
          <a:p>
            <a:pPr lvl="0" indent="-342900" algn="l">
              <a:lnSpc>
                <a:spcPct val="150000"/>
              </a:lnSpc>
              <a:spcBef>
                <a:spcPts val="0"/>
              </a:spcBef>
              <a:buClrTx/>
              <a:buSzTx/>
              <a:buFontTx/>
            </a:pPr>
            <a:r>
              <a:rPr lang="en-US" altLang="zh-CN" sz="2000" dirty="0">
                <a:solidFill>
                  <a:schemeClr val="tx1"/>
                </a:solidFill>
                <a:latin typeface="微软雅黑" panose="020B0503020204020204" charset="-122"/>
                <a:ea typeface="微软雅黑" panose="020B0503020204020204" charset="-122"/>
                <a:cs typeface="微软雅黑" panose="020B0503020204020204" charset="-122"/>
                <a:sym typeface="+mn-ea"/>
              </a:rPr>
              <a:t>3</a:t>
            </a:r>
            <a:r>
              <a:rPr lang="en-US" altLang="zh-CN" sz="2000" dirty="0">
                <a:solidFill>
                  <a:schemeClr val="tx1"/>
                </a:solidFill>
                <a:latin typeface="微软雅黑" panose="020B0503020204020204" charset="-122"/>
                <a:ea typeface="微软雅黑" panose="020B0503020204020204" charset="-122"/>
                <a:cs typeface="微软雅黑" panose="020B0503020204020204" charset="-122"/>
                <a:sym typeface="+mn-ea"/>
              </a:rPr>
              <a:t>）设计方案比选和设计优化的工作步骤</a:t>
            </a:r>
            <a:endParaRPr lang="en-US" altLang="zh-CN" sz="2000" dirty="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46084" name="Rectangle 3"/>
          <p:cNvSpPr>
            <a:spLocks noGrp="1"/>
          </p:cNvSpPr>
          <p:nvPr>
            <p:ph idx="1"/>
          </p:nvPr>
        </p:nvSpPr>
        <p:spPr>
          <a:xfrm>
            <a:off x="467678" y="1772920"/>
            <a:ext cx="8075612" cy="4525963"/>
          </a:xfrm>
          <a:noFill/>
          <a:ln w="9525">
            <a:noFill/>
          </a:ln>
        </p:spPr>
        <p:txBody>
          <a:bodyPr vert="horz" wrap="square" lIns="91440" tIns="45720" rIns="91440" bIns="45720" rtlCol="0" anchor="t" anchorCtr="0">
            <a:normAutofit/>
          </a:bodyPr>
          <a:p>
            <a:pPr marL="0" lvl="0" algn="l">
              <a:lnSpc>
                <a:spcPct val="150000"/>
              </a:lnSpc>
              <a:spcBef>
                <a:spcPts val="0"/>
              </a:spcBef>
              <a:buClrTx/>
              <a:buSzTx/>
              <a:buFontTx/>
              <a:buNone/>
            </a:pPr>
            <a:r>
              <a:rPr lang="en-US" altLang="zh-CN" sz="2000" b="0" dirty="0">
                <a:cs typeface="微软雅黑" panose="020B0503020204020204" charset="-122"/>
                <a:sym typeface="+mn-ea"/>
              </a:rPr>
              <a:t>（</a:t>
            </a:r>
            <a:r>
              <a:rPr lang="en-US" altLang="zh-CN" sz="2000" b="0" dirty="0">
                <a:cs typeface="微软雅黑" panose="020B0503020204020204" charset="-122"/>
                <a:sym typeface="+mn-ea"/>
              </a:rPr>
              <a:t>1</a:t>
            </a:r>
            <a:r>
              <a:rPr lang="en-US" altLang="zh-CN" sz="2000" b="0" dirty="0">
                <a:cs typeface="微软雅黑" panose="020B0503020204020204" charset="-122"/>
                <a:sym typeface="+mn-ea"/>
              </a:rPr>
              <a:t>）熟悉和理解设计方案；</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a:t>
            </a:r>
            <a:r>
              <a:rPr lang="en-US" altLang="zh-CN" sz="2000" b="0" dirty="0">
                <a:cs typeface="微软雅黑" panose="020B0503020204020204" charset="-122"/>
                <a:sym typeface="+mn-ea"/>
              </a:rPr>
              <a:t>2</a:t>
            </a:r>
            <a:r>
              <a:rPr lang="en-US" altLang="zh-CN" sz="2000" b="0" dirty="0">
                <a:cs typeface="微软雅黑" panose="020B0503020204020204" charset="-122"/>
                <a:sym typeface="+mn-ea"/>
              </a:rPr>
              <a:t>）编制各设计方案造价</a:t>
            </a:r>
            <a:r>
              <a:rPr lang="en-US" altLang="zh-CN" sz="2000" b="0" dirty="0">
                <a:cs typeface="微软雅黑" panose="020B0503020204020204" charset="-122"/>
                <a:sym typeface="+mn-ea"/>
              </a:rPr>
              <a:t>;</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a:t>
            </a:r>
            <a:r>
              <a:rPr lang="en-US" altLang="zh-CN" sz="2000" b="0" dirty="0">
                <a:cs typeface="微软雅黑" panose="020B0503020204020204" charset="-122"/>
                <a:sym typeface="+mn-ea"/>
              </a:rPr>
              <a:t>3</a:t>
            </a:r>
            <a:r>
              <a:rPr lang="en-US" altLang="zh-CN" sz="2000" b="0" dirty="0">
                <a:cs typeface="微软雅黑" panose="020B0503020204020204" charset="-122"/>
                <a:sym typeface="+mn-ea"/>
              </a:rPr>
              <a:t>） 对各设计方案经济指标进行分析和比较；</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a:t>
            </a:r>
            <a:r>
              <a:rPr lang="en-US" altLang="zh-CN" sz="2000" b="0" dirty="0">
                <a:cs typeface="微软雅黑" panose="020B0503020204020204" charset="-122"/>
                <a:sym typeface="+mn-ea"/>
              </a:rPr>
              <a:t>4</a:t>
            </a:r>
            <a:r>
              <a:rPr lang="en-US" altLang="zh-CN" sz="2000" b="0" dirty="0">
                <a:cs typeface="微软雅黑" panose="020B0503020204020204" charset="-122"/>
                <a:sym typeface="+mn-ea"/>
              </a:rPr>
              <a:t>） 综合功能、标准、技术和经济各要素，并提出对设计方案进行优化的意见和建议 </a:t>
            </a:r>
            <a:endParaRPr lang="en-US" altLang="zh-CN" sz="2000" b="0" dirty="0">
              <a:cs typeface="微软雅黑" panose="020B0503020204020204" charset="-122"/>
              <a:sym typeface="+mn-ea"/>
            </a:endParaRPr>
          </a:p>
          <a:p>
            <a:pPr marL="0" lvl="0" algn="l">
              <a:lnSpc>
                <a:spcPct val="150000"/>
              </a:lnSpc>
              <a:spcBef>
                <a:spcPts val="0"/>
              </a:spcBef>
              <a:buClrTx/>
              <a:buSzTx/>
              <a:buFontTx/>
              <a:buNone/>
            </a:pPr>
            <a:r>
              <a:rPr lang="en-US" altLang="zh-CN" sz="2000" b="0" dirty="0">
                <a:cs typeface="微软雅黑" panose="020B0503020204020204" charset="-122"/>
                <a:sym typeface="+mn-ea"/>
              </a:rPr>
              <a:t>（</a:t>
            </a:r>
            <a:r>
              <a:rPr lang="en-US" altLang="zh-CN" sz="2000" b="0" dirty="0">
                <a:cs typeface="微软雅黑" panose="020B0503020204020204" charset="-122"/>
                <a:sym typeface="+mn-ea"/>
              </a:rPr>
              <a:t>5</a:t>
            </a:r>
            <a:r>
              <a:rPr lang="en-US" altLang="zh-CN" sz="2000" b="0" dirty="0">
                <a:cs typeface="微软雅黑" panose="020B0503020204020204" charset="-122"/>
                <a:sym typeface="+mn-ea"/>
              </a:rPr>
              <a:t>）协助设计人员按设计优化的建议细化和完善设计方案</a:t>
            </a:r>
            <a:r>
              <a:rPr lang="en-US" altLang="zh-CN" sz="2000" b="0" dirty="0">
                <a:cs typeface="微软雅黑" panose="020B0503020204020204" charset="-122"/>
                <a:sym typeface="+mn-ea"/>
              </a:rPr>
              <a:t>。</a:t>
            </a:r>
            <a:endParaRPr lang="en-US" altLang="zh-CN" sz="2000" b="0" dirty="0">
              <a:cs typeface="微软雅黑" panose="020B0503020204020204" charset="-122"/>
              <a:sym typeface="+mn-ea"/>
            </a:endParaRPr>
          </a:p>
        </p:txBody>
      </p:sp>
      <p:sp>
        <p:nvSpPr>
          <p:cNvPr id="46085" name="Text Box 5"/>
          <p:cNvSpPr/>
          <p:nvPr/>
        </p:nvSpPr>
        <p:spPr>
          <a:xfrm>
            <a:off x="0" y="260668"/>
            <a:ext cx="8243888" cy="576262"/>
          </a:xfrm>
          <a:prstGeom prst="rect">
            <a:avLst/>
          </a:prstGeom>
          <a:solidFill>
            <a:srgbClr val="CC0000"/>
          </a:solidFill>
          <a:ln w="9525">
            <a:noFill/>
          </a:ln>
        </p:spPr>
        <p:txBody>
          <a:bodyPr anchor="t" anchorCtr="0">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设计方案比选和设计优化</a:t>
            </a:r>
            <a:endParaRPr lang="zh-CN" altLang="en-US" sz="2800" b="1" dirty="0">
              <a:latin typeface="微软雅黑" panose="020B0503020204020204" charset="-122"/>
              <a:ea typeface="微软雅黑" panose="020B0503020204020204" charset="-122"/>
              <a:sym typeface="+mn-ea"/>
            </a:endParaRPr>
          </a:p>
        </p:txBody>
      </p:sp>
    </p:spTree>
  </p:cSld>
  <p:clrMapOvr>
    <a:overrideClrMapping bg1="dk2" tx1="lt1" bg2="dk1" tx2="lt2" accent1="accent1" accent2="accent2" accent3="accent3" accent4="accent4" accent5="accent5" accent6="accent6" hlink="hlink" folHlink="folHlink"/>
  </p:clrMapOvr>
  <p:transition/>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107"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47107" name="Line 4"/>
          <p:cNvSpPr/>
          <p:nvPr/>
        </p:nvSpPr>
        <p:spPr>
          <a:xfrm>
            <a:off x="1485900" y="-1244600"/>
            <a:ext cx="0" cy="0"/>
          </a:xfrm>
          <a:prstGeom prst="line">
            <a:avLst/>
          </a:prstGeom>
          <a:ln w="12700" cap="rnd" cmpd="sng">
            <a:solidFill>
              <a:srgbClr val="000000"/>
            </a:solidFill>
            <a:prstDash val="solid"/>
            <a:headEnd type="none" w="med" len="med"/>
            <a:tailEnd type="none" w="med" len="med"/>
          </a:ln>
        </p:spPr>
      </p:sp>
      <p:sp>
        <p:nvSpPr>
          <p:cNvPr id="47108" name="Line 5"/>
          <p:cNvSpPr/>
          <p:nvPr/>
        </p:nvSpPr>
        <p:spPr>
          <a:xfrm>
            <a:off x="3103563" y="-1244600"/>
            <a:ext cx="0" cy="0"/>
          </a:xfrm>
          <a:prstGeom prst="line">
            <a:avLst/>
          </a:prstGeom>
          <a:ln w="12700" cap="rnd" cmpd="sng">
            <a:solidFill>
              <a:srgbClr val="000000"/>
            </a:solidFill>
            <a:prstDash val="solid"/>
            <a:headEnd type="none" w="med" len="med"/>
            <a:tailEnd type="none" w="med" len="med"/>
          </a:ln>
        </p:spPr>
      </p:sp>
      <p:sp>
        <p:nvSpPr>
          <p:cNvPr id="47109" name="Rectangle 6"/>
          <p:cNvSpPr/>
          <p:nvPr/>
        </p:nvSpPr>
        <p:spPr>
          <a:xfrm>
            <a:off x="937260" y="282417"/>
            <a:ext cx="6964680" cy="737235"/>
          </a:xfrm>
          <a:prstGeom prst="rect">
            <a:avLst/>
          </a:prstGeom>
          <a:noFill/>
          <a:ln w="9525">
            <a:noFill/>
          </a:ln>
        </p:spPr>
        <p:txBody>
          <a:bodyPr wrap="none" anchor="ctr" anchorCtr="0">
            <a:spAutoFit/>
          </a:bodyPr>
          <a:p>
            <a:pPr algn="ctr"/>
            <a:r>
              <a:rPr lang="zh-CN" altLang="en-US" sz="2400" b="1" dirty="0">
                <a:solidFill>
                  <a:schemeClr val="bg2"/>
                </a:solidFill>
                <a:latin typeface="楷体_GB2312" pitchFamily="49" charset="-122"/>
              </a:rPr>
              <a:t>工程设计限额分配表</a:t>
            </a:r>
            <a:endParaRPr lang="zh-CN" altLang="en-US" sz="2400" dirty="0">
              <a:solidFill>
                <a:schemeClr val="bg2"/>
              </a:solidFill>
              <a:latin typeface="楷体_GB2312" pitchFamily="49" charset="-122"/>
            </a:endParaRPr>
          </a:p>
          <a:p>
            <a:pPr algn="ctr"/>
            <a:r>
              <a:rPr lang="zh-CN" altLang="en-US" sz="1800" dirty="0">
                <a:solidFill>
                  <a:schemeClr val="bg2"/>
                </a:solidFill>
                <a:latin typeface="楷体_GB2312" pitchFamily="49" charset="-122"/>
              </a:rPr>
              <a:t>                                                     </a:t>
            </a:r>
            <a:r>
              <a:rPr lang="zh-CN" altLang="en-US" sz="1600" dirty="0">
                <a:solidFill>
                  <a:schemeClr val="bg2"/>
                </a:solidFill>
                <a:latin typeface="楷体_GB2312" pitchFamily="49" charset="-122"/>
              </a:rPr>
              <a:t>编号：</a:t>
            </a:r>
            <a:r>
              <a:rPr lang="zh-CN" altLang="en-US" sz="1800" dirty="0">
                <a:solidFill>
                  <a:schemeClr val="bg2"/>
                </a:solidFill>
                <a:latin typeface="楷体_GB2312" pitchFamily="49" charset="-122"/>
              </a:rPr>
              <a:t> </a:t>
            </a:r>
            <a:endParaRPr lang="zh-CN" altLang="en-US" sz="1800" dirty="0">
              <a:solidFill>
                <a:schemeClr val="bg2"/>
              </a:solidFill>
              <a:latin typeface="楷体_GB2312" pitchFamily="49" charset="-122"/>
            </a:endParaRPr>
          </a:p>
        </p:txBody>
      </p:sp>
      <p:graphicFrame>
        <p:nvGraphicFramePr>
          <p:cNvPr id="6588580" name="Group 164"/>
          <p:cNvGraphicFramePr>
            <a:graphicFrameLocks noGrp="1"/>
          </p:cNvGraphicFramePr>
          <p:nvPr>
            <p:custDataLst>
              <p:tags r:id="rId2"/>
            </p:custDataLst>
          </p:nvPr>
        </p:nvGraphicFramePr>
        <p:xfrm>
          <a:off x="179388" y="991870"/>
          <a:ext cx="8785225" cy="5470525"/>
        </p:xfrm>
        <a:graphic>
          <a:graphicData uri="http://schemas.openxmlformats.org/drawingml/2006/table">
            <a:tbl>
              <a:tblPr/>
              <a:tblGrid>
                <a:gridCol w="504825"/>
                <a:gridCol w="1736725"/>
                <a:gridCol w="246062"/>
                <a:gridCol w="1112838"/>
                <a:gridCol w="828675"/>
                <a:gridCol w="249237"/>
                <a:gridCol w="1536700"/>
                <a:gridCol w="249238"/>
                <a:gridCol w="952500"/>
                <a:gridCol w="1368425"/>
              </a:tblGrid>
              <a:tr h="335280">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项目名称</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设计单位</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79400">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投资限额</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建设规模</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141288">
                <a:tc gridSpan="10">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各单位（专业）工程投资限额分解</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141288">
                <a:tc row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序号</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单位（专业）工程名称</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规模</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限额分配</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备注</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vMerge="1">
                  <a:tcPr/>
                </a:tc>
                <a:tc vMerge="1" gridSpan="2">
                  <a:tcPr/>
                </a:tc>
                <a:tc vMerge="1" h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数量</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单位</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金额</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万元</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指标</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元</a:t>
                      </a: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/X)  </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vMerge="1">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合计</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Times New Roman" panose="02020603050405020304"/>
                          <a:ea typeface="楷体_GB2312" pitchFamily="49" charset="-122"/>
                          <a:cs typeface="Times New Roman" panose="02020603050405020304" pitchFamily="18" charset="0"/>
                        </a:rPr>
                        <a:t>—</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Times New Roman" panose="02020603050405020304"/>
                          <a:ea typeface="楷体_GB2312" pitchFamily="49" charset="-122"/>
                          <a:cs typeface="Times New Roman" panose="02020603050405020304" pitchFamily="18" charset="0"/>
                        </a:rPr>
                        <a:t>—</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6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9400">
                <a:tc gridSpan="10">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项目负责人 ：                     编制人：                     时间：</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495300">
                <a:tc gridSpan="10">
                  <a:txBody>
                    <a:bodyPr/>
                    <a:lstStyle/>
                    <a:p>
                      <a:pPr marL="0" marR="0" lvl="0" indent="1200150" algn="ctr" defTabSz="914400" rtl="0" eaLnBrk="1" fontAlgn="base" latinLnBrk="0" hangingPunct="1">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1200150" algn="ctr" defTabSz="914400" rtl="0" eaLnBrk="1" fontAlgn="base" latinLnBrk="0" hangingPunct="1">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1200150" algn="ctr" defTabSz="914400" rtl="0" eaLnBrk="1" fontAlgn="base"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项目负责人：                    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654050">
                <a:tc gridSpan="10">
                  <a:txBody>
                    <a:bodyPr/>
                    <a:lstStyle/>
                    <a:p>
                      <a:pPr marL="0" marR="0" lvl="0" indent="4267200" algn="l" defTabSz="914400" rtl="0" eaLnBrk="0" fontAlgn="base" latinLnBrk="0" hangingPunct="0">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0" marR="0" lvl="0" indent="4267200" algn="l" defTabSz="914400" rtl="0" eaLnBrk="0" fontAlgn="base" latinLnBrk="0" hangingPunct="0">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bl>
          </a:graphicData>
        </a:graphic>
      </p:graphicFrame>
      <p:sp>
        <p:nvSpPr>
          <p:cNvPr id="47208" name="WordArt 137"/>
          <p:cNvSpPr>
            <a:spLocks noTextEdit="1"/>
          </p:cNvSpPr>
          <p:nvPr/>
        </p:nvSpPr>
        <p:spPr>
          <a:xfrm>
            <a:off x="252413" y="5084445"/>
            <a:ext cx="1079500" cy="195263"/>
          </a:xfrm>
          <a:prstGeom prst="rect">
            <a:avLst/>
          </a:prstGeom>
        </p:spPr>
        <p:txBody>
          <a:bodyPr wrap="none" fromWordArt="1">
            <a:prstTxWarp prst="textPlain">
              <a:avLst>
                <a:gd name="adj" fmla="val 50000"/>
              </a:avLst>
            </a:prstTxWarp>
            <a:normAutofit fontScale="40000"/>
          </a:bodyPr>
          <a:p>
            <a:pPr algn="ctr"/>
            <a:r>
              <a:rPr lang="zh-CN" altLang="en-US" sz="1400">
                <a:ln w="9525" cap="flat" cmpd="sng">
                  <a:solidFill>
                    <a:srgbClr val="000000"/>
                  </a:solidFill>
                  <a:prstDash val="solid"/>
                  <a:headEnd type="none" w="med" len="med"/>
                  <a:tailEnd type="none" w="med" len="med"/>
                </a:ln>
                <a:solidFill>
                  <a:srgbClr val="FFFFFF"/>
                </a:solidFill>
                <a:latin typeface="楷体_GB2312" charset="0"/>
                <a:ea typeface="楷体_GB2312" charset="0"/>
              </a:rPr>
              <a:t>设计单位意见：</a:t>
            </a:r>
            <a:endParaRPr lang="zh-CN" altLang="en-US" sz="14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
        <p:nvSpPr>
          <p:cNvPr id="47209" name="WordArt 138"/>
          <p:cNvSpPr>
            <a:spLocks noTextEdit="1"/>
          </p:cNvSpPr>
          <p:nvPr/>
        </p:nvSpPr>
        <p:spPr>
          <a:xfrm>
            <a:off x="252413" y="5875338"/>
            <a:ext cx="1006475" cy="217487"/>
          </a:xfrm>
          <a:prstGeom prst="rect">
            <a:avLst/>
          </a:prstGeom>
        </p:spPr>
        <p:txBody>
          <a:bodyPr wrap="none" fromWordArt="1">
            <a:prstTxWarp prst="textPlain">
              <a:avLst>
                <a:gd name="adj" fmla="val 50079"/>
              </a:avLst>
            </a:prstTxWarp>
            <a:normAutofit fontScale="90000" lnSpcReduction="10000"/>
          </a:bodyPr>
          <a:p>
            <a:pPr algn="ctr"/>
            <a:r>
              <a:rPr lang="zh-CN" altLang="en-US" sz="1000">
                <a:ln w="9525" cap="flat" cmpd="sng">
                  <a:solidFill>
                    <a:srgbClr val="000000"/>
                  </a:solidFill>
                  <a:prstDash val="solid"/>
                  <a:headEnd type="none" w="med" len="med"/>
                  <a:tailEnd type="none" w="med" len="med"/>
                </a:ln>
                <a:solidFill>
                  <a:srgbClr val="FFFFFF"/>
                </a:solidFill>
                <a:latin typeface="楷体_GB2312" charset="0"/>
                <a:ea typeface="楷体_GB2312" charset="0"/>
              </a:rPr>
              <a:t>建设单位意见：</a:t>
            </a:r>
            <a:endParaRPr lang="zh-CN" altLang="en-US" sz="10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48130" name="Rectangle 138"/>
          <p:cNvSpPr/>
          <p:nvPr/>
        </p:nvSpPr>
        <p:spPr>
          <a:xfrm>
            <a:off x="2483168" y="363855"/>
            <a:ext cx="4681537" cy="983615"/>
          </a:xfrm>
          <a:prstGeom prst="rect">
            <a:avLst/>
          </a:prstGeom>
          <a:noFill/>
          <a:ln w="9525">
            <a:noFill/>
          </a:ln>
        </p:spPr>
        <p:txBody>
          <a:bodyPr anchor="ctr" anchorCtr="0">
            <a:spAutoFit/>
          </a:bodyPr>
          <a:p>
            <a:pPr algn="ctr"/>
            <a:r>
              <a:rPr lang="zh-CN" altLang="en-US" sz="2000" b="1" dirty="0">
                <a:solidFill>
                  <a:schemeClr val="bg2"/>
                </a:solidFill>
                <a:latin typeface="楷体_GB2312" pitchFamily="49" charset="-122"/>
                <a:cs typeface="Times New Roman" panose="02020603050405020304" pitchFamily="18" charset="0"/>
              </a:rPr>
              <a:t>设计方案优化意见表</a:t>
            </a:r>
            <a:endParaRPr lang="zh-CN" altLang="en-US" sz="2000" b="1" dirty="0">
              <a:solidFill>
                <a:schemeClr val="bg2"/>
              </a:solidFill>
              <a:latin typeface="楷体_GB2312" pitchFamily="49" charset="-122"/>
              <a:cs typeface="Times New Roman" panose="02020603050405020304" pitchFamily="18" charset="0"/>
            </a:endParaRPr>
          </a:p>
          <a:p>
            <a:pPr algn="r" eaLnBrk="0" hangingPunct="0"/>
            <a:r>
              <a:rPr lang="zh-CN" altLang="en-US" sz="1800" dirty="0">
                <a:solidFill>
                  <a:schemeClr val="bg2"/>
                </a:solidFill>
                <a:latin typeface="楷体_GB2312" pitchFamily="49" charset="-122"/>
                <a:cs typeface="Times New Roman" panose="02020603050405020304" pitchFamily="18" charset="0"/>
              </a:rPr>
              <a:t>                                                                                </a:t>
            </a:r>
            <a:r>
              <a:rPr lang="zh-CN" altLang="en-US" sz="1600" dirty="0">
                <a:solidFill>
                  <a:schemeClr val="bg2"/>
                </a:solidFill>
                <a:latin typeface="楷体_GB2312" pitchFamily="49" charset="-122"/>
                <a:cs typeface="Times New Roman" panose="02020603050405020304" pitchFamily="18" charset="0"/>
              </a:rPr>
              <a:t>编号： </a:t>
            </a:r>
            <a:r>
              <a:rPr lang="zh-CN" altLang="en-US" sz="2000" dirty="0">
                <a:solidFill>
                  <a:schemeClr val="bg2"/>
                </a:solidFill>
                <a:latin typeface="楷体_GB2312" pitchFamily="49" charset="-122"/>
                <a:cs typeface="Times New Roman" panose="02020603050405020304" pitchFamily="18" charset="0"/>
              </a:rPr>
              <a:t>    </a:t>
            </a:r>
            <a:endParaRPr lang="zh-CN" altLang="en-US" sz="2000" dirty="0">
              <a:solidFill>
                <a:schemeClr val="bg2"/>
              </a:solidFill>
              <a:latin typeface="楷体_GB2312" pitchFamily="49" charset="-122"/>
              <a:ea typeface="Times New Roman" panose="02020603050405020304" pitchFamily="18" charset="0"/>
            </a:endParaRPr>
          </a:p>
        </p:txBody>
      </p:sp>
      <p:graphicFrame>
        <p:nvGraphicFramePr>
          <p:cNvPr id="6591659" name="Group 171"/>
          <p:cNvGraphicFramePr>
            <a:graphicFrameLocks noGrp="1"/>
          </p:cNvGraphicFramePr>
          <p:nvPr>
            <p:custDataLst>
              <p:tags r:id="rId2"/>
            </p:custDataLst>
          </p:nvPr>
        </p:nvGraphicFramePr>
        <p:xfrm>
          <a:off x="612775" y="1313180"/>
          <a:ext cx="7991475" cy="5198745"/>
        </p:xfrm>
        <a:graphic>
          <a:graphicData uri="http://schemas.openxmlformats.org/drawingml/2006/table">
            <a:tbl>
              <a:tblPr/>
              <a:tblGrid>
                <a:gridCol w="3841750"/>
                <a:gridCol w="4149725"/>
              </a:tblGrid>
              <a:tr h="33528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工程名称：</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建设单位：</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8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设计单位：</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图纸编号：</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0640">
                <a:tc gridSpan="2">
                  <a:txBody>
                    <a:bodyPr/>
                    <a:lstStyle/>
                    <a:p>
                      <a:pPr marL="342900" marR="0" lvl="0" indent="1657350" algn="l" defTabSz="914400" rtl="0" eaLnBrk="0" fontAlgn="base" latinLnBrk="0" hangingPunct="0">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项目负责人：          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1419225">
                <a:tc gridSpan="2">
                  <a:txBody>
                    <a:bodyPr/>
                    <a:lstStyle/>
                    <a:p>
                      <a:pPr marL="342900" marR="0" lvl="0" indent="1657350" algn="l" defTabSz="914400" rtl="0" eaLnBrk="1" fontAlgn="base" latinLnBrk="0" hangingPunct="1">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endParaRPr>
                    </a:p>
                    <a:p>
                      <a:pPr marL="342900" marR="0" lvl="0" indent="1657350" algn="l" defTabSz="914400" rtl="0" eaLnBrk="0" fontAlgn="base" latinLnBrk="0" hangingPunct="0">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endPar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1657350" algn="l" defTabSz="914400" rtl="0" eaLnBrk="0" fontAlgn="base" latinLnBrk="0" hangingPunct="0">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项目负责人：           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1798320">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建设单位意见：</a:t>
                      </a:r>
                      <a:endParaRPr kumimoji="1" lang="zh-CN" altLang="en-US" sz="1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pP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年    月    日</a:t>
                      </a:r>
                      <a:endPar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bl>
          </a:graphicData>
        </a:graphic>
      </p:graphicFrame>
      <p:sp>
        <p:nvSpPr>
          <p:cNvPr id="48148" name="WordArt 156"/>
          <p:cNvSpPr>
            <a:spLocks noTextEdit="1"/>
          </p:cNvSpPr>
          <p:nvPr/>
        </p:nvSpPr>
        <p:spPr>
          <a:xfrm>
            <a:off x="755650" y="2131060"/>
            <a:ext cx="1295400" cy="184150"/>
          </a:xfrm>
          <a:prstGeom prst="rect">
            <a:avLst/>
          </a:prstGeom>
        </p:spPr>
        <p:txBody>
          <a:bodyPr wrap="none" fromWordArt="1">
            <a:prstTxWarp prst="textPlain">
              <a:avLst>
                <a:gd name="adj" fmla="val 50000"/>
              </a:avLst>
            </a:prstTxWarp>
            <a:normAutofit fontScale="25000"/>
          </a:bodyPr>
          <a:p>
            <a:pPr algn="ctr"/>
            <a:r>
              <a:rPr lang="zh-CN" altLang="en-US" sz="3600">
                <a:ln w="9525" cap="flat" cmpd="sng">
                  <a:solidFill>
                    <a:srgbClr val="000000"/>
                  </a:solidFill>
                  <a:prstDash val="solid"/>
                  <a:headEnd type="none" w="med" len="med"/>
                  <a:tailEnd type="none" w="med" len="med"/>
                </a:ln>
                <a:solidFill>
                  <a:srgbClr val="FFFFFF"/>
                </a:solidFill>
                <a:latin typeface="楷体_GB2312" charset="0"/>
                <a:ea typeface="楷体_GB2312" charset="0"/>
              </a:rPr>
              <a:t>咨询企业意见：</a:t>
            </a:r>
            <a:endParaRPr lang="zh-CN" altLang="en-US" sz="36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
        <p:nvSpPr>
          <p:cNvPr id="48149" name="WordArt 157"/>
          <p:cNvSpPr>
            <a:spLocks noTextEdit="1"/>
          </p:cNvSpPr>
          <p:nvPr/>
        </p:nvSpPr>
        <p:spPr>
          <a:xfrm>
            <a:off x="755650" y="3402965"/>
            <a:ext cx="1370013" cy="228600"/>
          </a:xfrm>
          <a:prstGeom prst="rect">
            <a:avLst/>
          </a:prstGeom>
        </p:spPr>
        <p:txBody>
          <a:bodyPr wrap="none" fromWordArt="1">
            <a:prstTxWarp prst="textPlain">
              <a:avLst>
                <a:gd name="adj" fmla="val 50000"/>
              </a:avLst>
            </a:prstTxWarp>
            <a:normAutofit fontScale="25000"/>
          </a:bodyPr>
          <a:p>
            <a:pPr algn="ctr"/>
            <a:r>
              <a:rPr lang="zh-CN" altLang="en-US" sz="3600">
                <a:ln w="9525" cap="flat" cmpd="sng">
                  <a:solidFill>
                    <a:srgbClr val="000000"/>
                  </a:solidFill>
                  <a:prstDash val="solid"/>
                  <a:headEnd type="none" w="med" len="med"/>
                  <a:tailEnd type="none" w="med" len="med"/>
                </a:ln>
                <a:solidFill>
                  <a:srgbClr val="FFFFFF"/>
                </a:solidFill>
                <a:latin typeface="楷体_GB2312" charset="0"/>
                <a:ea typeface="楷体_GB2312" charset="0"/>
              </a:rPr>
              <a:t>设计单位意见：</a:t>
            </a:r>
            <a:endParaRPr lang="zh-CN" altLang="en-US" sz="3600">
              <a:ln w="9525" cap="flat" cmpd="sng">
                <a:solidFill>
                  <a:srgbClr val="000000"/>
                </a:solidFill>
                <a:prstDash val="solid"/>
                <a:headEnd type="none" w="med" len="med"/>
                <a:tailEnd type="none" w="med" len="med"/>
              </a:ln>
              <a:solidFill>
                <a:srgbClr val="FFFFFF"/>
              </a:solidFill>
              <a:latin typeface="楷体_GB2312" charset="0"/>
              <a:ea typeface="楷体_GB2312"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99" name="灯片编号占位符 4"/>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graphicFrame>
        <p:nvGraphicFramePr>
          <p:cNvPr id="6590701" name="Group 237"/>
          <p:cNvGraphicFramePr>
            <a:graphicFrameLocks noGrp="1"/>
          </p:cNvGraphicFramePr>
          <p:nvPr>
            <p:ph idx="1"/>
            <p:custDataLst>
              <p:tags r:id="rId2"/>
            </p:custDataLst>
          </p:nvPr>
        </p:nvGraphicFramePr>
        <p:xfrm>
          <a:off x="685800" y="609600"/>
          <a:ext cx="7852410" cy="5730875"/>
        </p:xfrm>
        <a:graphic>
          <a:graphicData uri="http://schemas.openxmlformats.org/drawingml/2006/table">
            <a:tbl>
              <a:tblPr/>
              <a:tblGrid>
                <a:gridCol w="208280"/>
                <a:gridCol w="208280"/>
                <a:gridCol w="208280"/>
                <a:gridCol w="5999163"/>
                <a:gridCol w="198437"/>
                <a:gridCol w="208280"/>
                <a:gridCol w="208280"/>
                <a:gridCol w="196850"/>
                <a:gridCol w="208280"/>
                <a:gridCol w="208280"/>
              </a:tblGrid>
              <a:tr h="300038">
                <a:tc gridSpan="10">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2600" b="1" i="0" u="sng"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r>
                        <a:rPr kumimoji="1" lang="zh-CN" altLang="en-US" sz="26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公司</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cap="flat">
                      <a:noFill/>
                    </a:lnL>
                    <a:lnR cap="flat">
                      <a:noFill/>
                    </a:lnR>
                    <a:lnT cap="flat">
                      <a:noFill/>
                    </a:lnT>
                    <a:lnB>
                      <a:noFill/>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49847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319088">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22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XX </a:t>
                      </a:r>
                      <a:r>
                        <a:rPr kumimoji="1" lang="zh-CN" altLang="en-US" sz="22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项目</a:t>
                      </a:r>
                      <a:r>
                        <a:rPr kumimoji="1" lang="en-US" altLang="zh-CN" sz="22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____</a:t>
                      </a:r>
                      <a:r>
                        <a:rPr kumimoji="1" lang="zh-CN" altLang="en-US" sz="2200" b="1"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阶段控制指标、实施计划</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319088">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319088">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206375">
                <a:tc gridSpan="10">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项目名称：</a:t>
                      </a:r>
                      <a:r>
                        <a:rPr kumimoji="1" lang="zh-CN" altLang="en-US" sz="1800" b="0" i="0" u="sng" strike="noStrike" cap="none" normalizeH="0" baseline="0" smtClean="0">
                          <a:ln>
                            <a:noFill/>
                          </a:ln>
                          <a:solidFill>
                            <a:schemeClr val="bg2"/>
                          </a:solidFill>
                          <a:effectLst/>
                          <a:latin typeface="楷体_GB2312" pitchFamily="49" charset="-122"/>
                          <a:ea typeface="楷体_GB2312" pitchFamily="49" charset="-122"/>
                        </a:rPr>
                        <a:t>       </a:t>
                      </a:r>
                      <a:r>
                        <a:rPr kumimoji="1" lang="en-US" altLang="zh-CN" sz="1800" b="0" i="0" u="sng" strike="noStrike" cap="none" normalizeH="0" baseline="0" smtClean="0">
                          <a:ln>
                            <a:noFill/>
                          </a:ln>
                          <a:solidFill>
                            <a:schemeClr val="bg2"/>
                          </a:solidFill>
                          <a:effectLst/>
                          <a:latin typeface="楷体_GB2312" pitchFamily="49" charset="-122"/>
                          <a:ea typeface="楷体_GB2312" pitchFamily="49" charset="-122"/>
                        </a:rPr>
                        <a:t>×××     </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cap="flat">
                      <a:noFill/>
                    </a:lnR>
                    <a:lnT>
                      <a:noFill/>
                    </a:lnT>
                    <a:lnB>
                      <a:noFill/>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206375">
                <a:tc gridSpan="10">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项目编号：</a:t>
                      </a:r>
                      <a:r>
                        <a:rPr kumimoji="1" lang="zh-CN" altLang="en-US" sz="1800" b="0" i="0" u="sng" strike="noStrike" cap="none" normalizeH="0" baseline="0" smtClean="0">
                          <a:ln>
                            <a:noFill/>
                          </a:ln>
                          <a:solidFill>
                            <a:schemeClr val="bg2"/>
                          </a:solidFill>
                          <a:effectLst/>
                          <a:latin typeface="楷体_GB2312" pitchFamily="49" charset="-122"/>
                          <a:ea typeface="楷体_GB2312" pitchFamily="49" charset="-122"/>
                        </a:rPr>
                        <a:t>       </a:t>
                      </a:r>
                      <a:r>
                        <a:rPr kumimoji="1" lang="en-US" altLang="zh-CN" sz="1800" b="0" i="0" u="sng"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cap="flat">
                      <a:noFill/>
                    </a:lnR>
                    <a:lnT>
                      <a:noFill/>
                    </a:lnT>
                    <a:lnB>
                      <a:noFill/>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a:noFill/>
                    </a:lnL>
                    <a:lnR cap="flat">
                      <a:noFill/>
                    </a:lnR>
                    <a:lnT>
                      <a:noFill/>
                    </a:lnT>
                    <a:lnB>
                      <a:noFill/>
                    </a:lnB>
                    <a:lnTlToBr>
                      <a:noFill/>
                    </a:lnTlToBr>
                    <a:lnBlToTr>
                      <a:noFill/>
                    </a:lnBlToTr>
                    <a:noFill/>
                  </a:tcPr>
                </a:tc>
              </a:tr>
              <a:tr h="206375">
                <a:tc gridSpan="10">
                  <a:txBody>
                    <a:bodyPr/>
                    <a:lstStyle/>
                    <a:p>
                      <a:pPr marL="342900" marR="0" lvl="0" indent="-342900" algn="ctr" defTabSz="914400" rtl="0" eaLnBrk="1" fontAlgn="b"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编制日期： </a:t>
                      </a:r>
                      <a:r>
                        <a:rPr kumimoji="1" lang="zh-CN" altLang="en-US" sz="1800" b="0" i="0" u="sng" strike="noStrike" cap="none" normalizeH="0" baseline="0" smtClean="0">
                          <a:ln>
                            <a:noFill/>
                          </a:ln>
                          <a:solidFill>
                            <a:schemeClr val="bg2"/>
                          </a:solidFill>
                          <a:effectLst/>
                          <a:latin typeface="楷体_GB2312" pitchFamily="49" charset="-122"/>
                          <a:ea typeface="楷体_GB2312" pitchFamily="49" charset="-122"/>
                        </a:rPr>
                        <a:t>  年   月  日</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cap="flat">
                      <a:noFill/>
                    </a:lnL>
                    <a:lnR cap="flat">
                      <a:noFill/>
                    </a:lnR>
                    <a:lnT>
                      <a:noFill/>
                    </a:lnT>
                    <a:lnB cap="flat">
                      <a:noFill/>
                    </a:lnB>
                    <a:lnTlToBr>
                      <a:noFill/>
                    </a:lnTlToBr>
                    <a:lnBlToTr>
                      <a:noFill/>
                    </a:lnBlToTr>
                    <a:noFill/>
                  </a:tcPr>
                </a:tc>
                <a:tc hMerge="1">
                  <a:tcPr/>
                </a:tc>
                <a:tc hMerge="1">
                  <a:tcPr/>
                </a:tc>
                <a:tc hMerge="1">
                  <a:tcPr/>
                </a:tc>
                <a:tc hMerge="1">
                  <a:tcPr/>
                </a:tc>
                <a:tc hMerge="1">
                  <a:tcPr/>
                </a:tc>
                <a:tc hMerge="1">
                  <a:tcPr/>
                </a:tc>
                <a:tc hMerge="1">
                  <a:tcPr/>
                </a:tc>
                <a:tc hMerge="1">
                  <a:tcPr/>
                </a:tc>
                <a:tc hMerge="1">
                  <a:tcPr/>
                </a:tc>
              </a:tr>
            </a:tbl>
          </a:graphicData>
        </a:graphic>
      </p:graphicFrame>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50178" name="Rectangle 4"/>
          <p:cNvSpPr/>
          <p:nvPr/>
        </p:nvSpPr>
        <p:spPr>
          <a:xfrm>
            <a:off x="684213" y="1041400"/>
            <a:ext cx="7772400" cy="561975"/>
          </a:xfrm>
          <a:prstGeom prst="rect">
            <a:avLst/>
          </a:prstGeom>
          <a:noFill/>
          <a:ln w="9525">
            <a:noFill/>
          </a:ln>
        </p:spPr>
        <p:txBody>
          <a:bodyPr anchor="ctr" anchorCtr="0"/>
          <a:p>
            <a:pPr algn="ctr"/>
            <a:r>
              <a:rPr lang="en-US" altLang="zh-CN" sz="2400" dirty="0">
                <a:solidFill>
                  <a:schemeClr val="bg2"/>
                </a:solidFill>
                <a:latin typeface="楷体_GB2312" pitchFamily="49" charset="-122"/>
              </a:rPr>
              <a:t>XX</a:t>
            </a:r>
            <a:r>
              <a:rPr lang="zh-CN" altLang="en-US" sz="2400" dirty="0">
                <a:solidFill>
                  <a:schemeClr val="bg2"/>
                </a:solidFill>
                <a:latin typeface="楷体_GB2312" pitchFamily="49" charset="-122"/>
              </a:rPr>
              <a:t>项目建安工程造价测算表</a:t>
            </a:r>
            <a:endParaRPr lang="zh-CN" altLang="en-US" sz="2400" dirty="0">
              <a:solidFill>
                <a:schemeClr val="bg2"/>
              </a:solidFill>
              <a:latin typeface="楷体_GB2312" pitchFamily="49" charset="-122"/>
            </a:endParaRPr>
          </a:p>
        </p:txBody>
      </p:sp>
      <p:graphicFrame>
        <p:nvGraphicFramePr>
          <p:cNvPr id="6603781" name="Group 5"/>
          <p:cNvGraphicFramePr>
            <a:graphicFrameLocks noGrp="1"/>
          </p:cNvGraphicFramePr>
          <p:nvPr/>
        </p:nvGraphicFramePr>
        <p:xfrm>
          <a:off x="755650" y="1833563"/>
          <a:ext cx="7772400" cy="4259263"/>
        </p:xfrm>
        <a:graphic>
          <a:graphicData uri="http://schemas.openxmlformats.org/drawingml/2006/table">
            <a:tbl>
              <a:tblPr/>
              <a:tblGrid>
                <a:gridCol w="622300"/>
                <a:gridCol w="815975"/>
                <a:gridCol w="1971675"/>
                <a:gridCol w="1087438"/>
                <a:gridCol w="1054100"/>
                <a:gridCol w="1109662"/>
                <a:gridCol w="1111250"/>
              </a:tblGrid>
              <a:tr h="487363">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项目名称</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2</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3</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92113">
                <a:tc rowSpan="9">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一</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9">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需测算产品基本情况</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坐落位置</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9888">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建筑面积（</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m2</a:t>
                      </a: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9888">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开、竣工时间</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8300">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结构形式、基础形式</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9888">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檐高（米）</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9888">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层高（米</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9888">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层数</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8300">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建筑外檐特点</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9888">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房型特点</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51202" name="Rectangle 78"/>
          <p:cNvSpPr/>
          <p:nvPr/>
        </p:nvSpPr>
        <p:spPr>
          <a:xfrm>
            <a:off x="755650" y="476568"/>
            <a:ext cx="7772400" cy="561975"/>
          </a:xfrm>
          <a:prstGeom prst="rect">
            <a:avLst/>
          </a:prstGeom>
          <a:noFill/>
          <a:ln w="9525">
            <a:noFill/>
          </a:ln>
        </p:spPr>
        <p:txBody>
          <a:bodyPr anchor="ctr" anchorCtr="0"/>
          <a:p>
            <a:pPr algn="ctr"/>
            <a:r>
              <a:rPr lang="en-US" altLang="zh-CN" sz="2400" dirty="0">
                <a:solidFill>
                  <a:schemeClr val="bg2"/>
                </a:solidFill>
                <a:latin typeface="楷体_GB2312" pitchFamily="49" charset="-122"/>
              </a:rPr>
              <a:t>XX</a:t>
            </a:r>
            <a:r>
              <a:rPr lang="zh-CN" altLang="en-US" sz="2400" dirty="0">
                <a:solidFill>
                  <a:schemeClr val="bg2"/>
                </a:solidFill>
                <a:latin typeface="楷体_GB2312" pitchFamily="49" charset="-122"/>
              </a:rPr>
              <a:t>项目建安工程造价测算表</a:t>
            </a:r>
            <a:r>
              <a:rPr lang="en-US" altLang="zh-CN" sz="2400" dirty="0">
                <a:solidFill>
                  <a:schemeClr val="bg2"/>
                </a:solidFill>
                <a:latin typeface="楷体_GB2312" pitchFamily="49" charset="-122"/>
              </a:rPr>
              <a:t>(</a:t>
            </a:r>
            <a:r>
              <a:rPr lang="zh-CN" altLang="en-US" sz="2400" dirty="0">
                <a:solidFill>
                  <a:schemeClr val="bg2"/>
                </a:solidFill>
                <a:latin typeface="楷体_GB2312" pitchFamily="49" charset="-122"/>
              </a:rPr>
              <a:t>续前</a:t>
            </a:r>
            <a:r>
              <a:rPr lang="en-US" altLang="zh-CN" sz="2400" dirty="0">
                <a:solidFill>
                  <a:schemeClr val="bg2"/>
                </a:solidFill>
                <a:latin typeface="楷体_GB2312" pitchFamily="49" charset="-122"/>
              </a:rPr>
              <a:t>)</a:t>
            </a:r>
            <a:endParaRPr lang="en-US" altLang="zh-CN" sz="2400" dirty="0">
              <a:solidFill>
                <a:schemeClr val="bg2"/>
              </a:solidFill>
              <a:latin typeface="楷体_GB2312" pitchFamily="49" charset="-122"/>
            </a:endParaRPr>
          </a:p>
        </p:txBody>
      </p:sp>
      <p:graphicFrame>
        <p:nvGraphicFramePr>
          <p:cNvPr id="6602831" name="Group 79"/>
          <p:cNvGraphicFramePr>
            <a:graphicFrameLocks noGrp="1"/>
          </p:cNvGraphicFramePr>
          <p:nvPr>
            <p:custDataLst>
              <p:tags r:id="rId2"/>
            </p:custDataLst>
          </p:nvPr>
        </p:nvGraphicFramePr>
        <p:xfrm>
          <a:off x="439420" y="1356995"/>
          <a:ext cx="8220075" cy="4932045"/>
        </p:xfrm>
        <a:graphic>
          <a:graphicData uri="http://schemas.openxmlformats.org/drawingml/2006/table">
            <a:tbl>
              <a:tblPr/>
              <a:tblGrid>
                <a:gridCol w="666115"/>
                <a:gridCol w="642620"/>
                <a:gridCol w="375285"/>
                <a:gridCol w="1633855"/>
                <a:gridCol w="1226820"/>
                <a:gridCol w="1229360"/>
                <a:gridCol w="1252220"/>
                <a:gridCol w="1193800"/>
              </a:tblGrid>
              <a:tr h="41783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项目名称</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2</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rPr>
                        <a:t>3</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77520">
                <a:tc rowSpan="9">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二</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9">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参考类似项目</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9">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基本情况</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坐落位置</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64516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建筑面积（</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m</a:t>
                      </a:r>
                      <a:r>
                        <a:rPr kumimoji="1" lang="en-US" altLang="zh-CN" sz="1800" b="0" i="0" u="none" strike="noStrike" cap="none" normalizeH="0" baseline="30000" smtClean="0">
                          <a:ln>
                            <a:noFill/>
                          </a:ln>
                          <a:solidFill>
                            <a:schemeClr val="bg2"/>
                          </a:solidFill>
                          <a:effectLst/>
                          <a:latin typeface="楷体_GB2312" pitchFamily="49" charset="-122"/>
                          <a:ea typeface="楷体_GB2312" pitchFamily="49" charset="-122"/>
                          <a:cs typeface="Times New Roman" panose="02020603050405020304" pitchFamily="18" charset="0"/>
                        </a:rPr>
                        <a:t>2</a:t>
                      </a: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64516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开、竣工时间</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64516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结构形式、基础形式</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893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檐高（米）</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6830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层高（米</a:t>
                      </a: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a:t>
                      </a:r>
                      <a:endPar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8671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层数</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8958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建筑外檐特点</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8768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房型特点</a:t>
                      </a:r>
                      <a:endPar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52226" name="Rectangle 125"/>
          <p:cNvSpPr>
            <a:spLocks noGrp="1"/>
          </p:cNvSpPr>
          <p:nvPr>
            <p:ph type="title"/>
          </p:nvPr>
        </p:nvSpPr>
        <p:spPr>
          <a:xfrm>
            <a:off x="685800" y="404178"/>
            <a:ext cx="7772400" cy="561975"/>
          </a:xfrm>
        </p:spPr>
        <p:txBody>
          <a:bodyPr vert="horz" wrap="square" lIns="91440" tIns="45720" rIns="91440" bIns="45720" anchor="ctr" anchorCtr="0"/>
          <a:p>
            <a:pPr eaLnBrk="1" hangingPunct="1"/>
            <a:r>
              <a:rPr lang="en-US" altLang="zh-CN" sz="2400" dirty="0">
                <a:solidFill>
                  <a:schemeClr val="bg2"/>
                </a:solidFill>
              </a:rPr>
              <a:t>XX</a:t>
            </a:r>
            <a:r>
              <a:rPr lang="zh-CN" altLang="en-US" sz="2400" dirty="0">
                <a:solidFill>
                  <a:schemeClr val="bg2"/>
                </a:solidFill>
              </a:rPr>
              <a:t>项目建安工程造价测算表</a:t>
            </a:r>
            <a:r>
              <a:rPr lang="en-US" altLang="zh-CN" sz="2400" dirty="0">
                <a:solidFill>
                  <a:schemeClr val="bg2"/>
                </a:solidFill>
              </a:rPr>
              <a:t>(</a:t>
            </a:r>
            <a:r>
              <a:rPr lang="zh-CN" altLang="en-US" sz="2400" dirty="0">
                <a:solidFill>
                  <a:schemeClr val="bg2"/>
                </a:solidFill>
              </a:rPr>
              <a:t>续前</a:t>
            </a:r>
            <a:r>
              <a:rPr lang="en-US" altLang="zh-CN" sz="2400" dirty="0">
                <a:solidFill>
                  <a:schemeClr val="bg2"/>
                </a:solidFill>
              </a:rPr>
              <a:t>)</a:t>
            </a:r>
            <a:endParaRPr lang="en-US" altLang="zh-CN" sz="2400" dirty="0">
              <a:solidFill>
                <a:schemeClr val="bg2"/>
              </a:solidFill>
            </a:endParaRPr>
          </a:p>
        </p:txBody>
      </p:sp>
      <p:graphicFrame>
        <p:nvGraphicFramePr>
          <p:cNvPr id="6605076" name="Group 276"/>
          <p:cNvGraphicFramePr>
            <a:graphicFrameLocks noGrp="1"/>
          </p:cNvGraphicFramePr>
          <p:nvPr>
            <p:custDataLst>
              <p:tags r:id="rId2"/>
            </p:custDataLst>
          </p:nvPr>
        </p:nvGraphicFramePr>
        <p:xfrm>
          <a:off x="537845" y="1123633"/>
          <a:ext cx="8174355" cy="5134610"/>
        </p:xfrm>
        <a:graphic>
          <a:graphicData uri="http://schemas.openxmlformats.org/drawingml/2006/table">
            <a:tbl>
              <a:tblPr/>
              <a:tblGrid>
                <a:gridCol w="612775"/>
                <a:gridCol w="691515"/>
                <a:gridCol w="541020"/>
                <a:gridCol w="1910715"/>
                <a:gridCol w="1170305"/>
                <a:gridCol w="1122680"/>
                <a:gridCol w="1105535"/>
                <a:gridCol w="1019810"/>
              </a:tblGrid>
              <a:tr h="26352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项目名称</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cPr/>
                </a:tc>
                <a:tc h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2</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产品形式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3</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41300">
                <a:tc rowSpan="15">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二</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15">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参考类似项目</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6">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造价组成</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土建造价</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6352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给排水造价</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6352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暖通造价</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00038">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电气造价</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6352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消防费用</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63525">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61938">
                <a:tc vMerge="1">
                  <a:tcPr/>
                </a:tc>
                <a:tc vMerge="1">
                  <a:tcPr/>
                </a:tc>
                <a:tc rowSpan="9">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重要分项含量</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钢筋含量（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kg/m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砼含量（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3</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09563">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机砖</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砌块含量（块</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门窗含量（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外檐保温含量（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外檐涂料含量（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外檐面砖含量（</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4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外檐装饰</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311150">
                <a:tc vMerge="1">
                  <a:tcPr/>
                </a:tc>
                <a:tc vMerge="1">
                  <a:tcPr/>
                </a:tc>
                <a:tc vMerge="1">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zh-CN" altLang="en-US"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400" b="0" i="0" u="none" strike="noStrike" cap="none" normalizeH="0" baseline="0" smtClean="0">
                        <a:ln>
                          <a:noFill/>
                        </a:ln>
                        <a:solidFill>
                          <a:schemeClr val="bg2"/>
                        </a:solidFill>
                        <a:effectLst/>
                        <a:latin typeface="楷体_GB2312" pitchFamily="49" charset="-122"/>
                        <a:ea typeface="楷体_GB2312" pitchFamily="49" charset="-122"/>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53251" name="Rectangle 4"/>
          <p:cNvSpPr/>
          <p:nvPr/>
        </p:nvSpPr>
        <p:spPr>
          <a:xfrm>
            <a:off x="2793048" y="447834"/>
            <a:ext cx="3484880" cy="491490"/>
          </a:xfrm>
          <a:prstGeom prst="rect">
            <a:avLst/>
          </a:prstGeom>
          <a:noFill/>
          <a:ln w="9525">
            <a:noFill/>
          </a:ln>
        </p:spPr>
        <p:txBody>
          <a:bodyPr wrap="none" anchor="ctr" anchorCtr="0">
            <a:spAutoFit/>
          </a:bodyPr>
          <a:p>
            <a:pPr algn="ctr"/>
            <a:r>
              <a:rPr lang="zh-CN" altLang="en-US" sz="2600" b="1" dirty="0">
                <a:latin typeface="微软雅黑" panose="020B0503020204020204" charset="-122"/>
                <a:ea typeface="微软雅黑" panose="020B0503020204020204" charset="-122"/>
              </a:rPr>
              <a:t>建筑设计对标工作指引</a:t>
            </a:r>
            <a:endParaRPr lang="zh-CN" altLang="en-US" sz="2600" b="1" dirty="0">
              <a:latin typeface="微软雅黑" panose="020B0503020204020204" charset="-122"/>
              <a:ea typeface="微软雅黑" panose="020B0503020204020204" charset="-122"/>
            </a:endParaRPr>
          </a:p>
        </p:txBody>
      </p:sp>
      <p:sp>
        <p:nvSpPr>
          <p:cNvPr id="53252" name="Rectangle 5"/>
          <p:cNvSpPr/>
          <p:nvPr/>
        </p:nvSpPr>
        <p:spPr>
          <a:xfrm>
            <a:off x="539115" y="960120"/>
            <a:ext cx="8077200" cy="5815965"/>
          </a:xfrm>
          <a:prstGeom prst="rect">
            <a:avLst/>
          </a:prstGeom>
          <a:noFill/>
          <a:ln w="9525">
            <a:noFill/>
          </a:ln>
        </p:spPr>
        <p:txBody>
          <a:bodyPr wrap="square" anchor="ctr" anchorCtr="0">
            <a:spAutoFit/>
          </a:bodyPr>
          <a:p>
            <a:pPr defTabSz="914400">
              <a:lnSpc>
                <a:spcPct val="150000"/>
              </a:lnSpc>
              <a:tabLst>
                <a:tab pos="495300" algn="l"/>
              </a:tabLst>
            </a:pPr>
            <a:r>
              <a:rPr lang="zh-CN" altLang="en-US" sz="2400" b="1" dirty="0">
                <a:latin typeface="微软雅黑" panose="020B0503020204020204" charset="-122"/>
                <a:ea typeface="微软雅黑" panose="020B0503020204020204" charset="-122"/>
                <a:cs typeface="微软雅黑" panose="020B0503020204020204" charset="-122"/>
              </a:rPr>
              <a:t>一、对标对象的确定原则：</a:t>
            </a:r>
            <a:endParaRPr lang="zh-CN" altLang="en-US" sz="2400" b="1" dirty="0">
              <a:latin typeface="微软雅黑" panose="020B0503020204020204" charset="-122"/>
              <a:ea typeface="微软雅黑" panose="020B0503020204020204" charset="-122"/>
              <a:cs typeface="微软雅黑" panose="020B0503020204020204" charset="-122"/>
            </a:endParaRPr>
          </a:p>
          <a:p>
            <a:pPr defTabSz="914400">
              <a:lnSpc>
                <a:spcPct val="150000"/>
              </a:lnSpc>
              <a:tabLst>
                <a:tab pos="495300" algn="l"/>
              </a:tabLst>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、在时间允许的情况下（五个工作日以上）每栋楼都要单独计算，且以整栋楼作为样本计算其平均值。</a:t>
            </a:r>
            <a:endParaRPr lang="zh-CN" altLang="en-US" sz="2000" dirty="0">
              <a:latin typeface="微软雅黑" panose="020B0503020204020204" charset="-122"/>
              <a:ea typeface="微软雅黑" panose="020B0503020204020204" charset="-122"/>
              <a:cs typeface="微软雅黑" panose="020B0503020204020204" charset="-122"/>
            </a:endParaRPr>
          </a:p>
          <a:p>
            <a:pPr defTabSz="914400">
              <a:lnSpc>
                <a:spcPct val="150000"/>
              </a:lnSpc>
              <a:tabLst>
                <a:tab pos="495300" algn="l"/>
              </a:tabLst>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、如果对标预留时间过少，可选取典型楼栋以及典型标准层进行测算。但在选取楼栋及楼层时需咨询师、项目成本主管共同确认。</a:t>
            </a:r>
            <a:endParaRPr lang="zh-CN" altLang="en-US" sz="2000" dirty="0">
              <a:latin typeface="微软雅黑" panose="020B0503020204020204" charset="-122"/>
              <a:ea typeface="微软雅黑" panose="020B0503020204020204" charset="-122"/>
              <a:cs typeface="微软雅黑" panose="020B0503020204020204" charset="-122"/>
            </a:endParaRPr>
          </a:p>
          <a:p>
            <a:pPr defTabSz="914400">
              <a:lnSpc>
                <a:spcPct val="150000"/>
              </a:lnSpc>
              <a:tabLst>
                <a:tab pos="495300" algn="l"/>
              </a:tabLst>
            </a:pPr>
            <a:r>
              <a:rPr lang="zh-CN" altLang="en-US" sz="2400" b="1" dirty="0">
                <a:latin typeface="微软雅黑" panose="020B0503020204020204" charset="-122"/>
                <a:ea typeface="微软雅黑" panose="020B0503020204020204" charset="-122"/>
                <a:cs typeface="微软雅黑" panose="020B0503020204020204" charset="-122"/>
              </a:rPr>
              <a:t>二、对标指标的要求：</a:t>
            </a:r>
            <a:endParaRPr lang="zh-CN" altLang="en-US" sz="2400" b="1" dirty="0">
              <a:latin typeface="微软雅黑" panose="020B0503020204020204" charset="-122"/>
              <a:ea typeface="微软雅黑" panose="020B0503020204020204" charset="-122"/>
              <a:cs typeface="微软雅黑" panose="020B0503020204020204" charset="-122"/>
            </a:endParaRPr>
          </a:p>
          <a:p>
            <a:pPr defTabSz="914400">
              <a:lnSpc>
                <a:spcPct val="150000"/>
              </a:lnSpc>
              <a:tabLst>
                <a:tab pos="495300" algn="l"/>
              </a:tabLst>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、住宅类：除地上混凝土、钢筋、门窗含量外还需计算外檐系数、砌体含量、标准层层高。</a:t>
            </a:r>
            <a:endParaRPr lang="zh-CN" altLang="en-US" sz="2000" dirty="0">
              <a:latin typeface="微软雅黑" panose="020B0503020204020204" charset="-122"/>
              <a:ea typeface="微软雅黑" panose="020B0503020204020204" charset="-122"/>
              <a:cs typeface="微软雅黑" panose="020B0503020204020204" charset="-122"/>
            </a:endParaRPr>
          </a:p>
          <a:p>
            <a:pPr defTabSz="914400">
              <a:lnSpc>
                <a:spcPct val="150000"/>
              </a:lnSpc>
              <a:tabLst>
                <a:tab pos="495300" algn="l"/>
              </a:tabLst>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、车库类：除层高、钢筋含量、车位效率外还需计算混凝土含量、地下室埋深、地下室覆土厚度。</a:t>
            </a:r>
            <a:endParaRPr lang="zh-CN" altLang="en-US" sz="2000" dirty="0">
              <a:latin typeface="微软雅黑" panose="020B0503020204020204" charset="-122"/>
              <a:ea typeface="微软雅黑" panose="020B0503020204020204" charset="-122"/>
              <a:cs typeface="微软雅黑" panose="020B0503020204020204" charset="-122"/>
            </a:endParaRPr>
          </a:p>
          <a:p>
            <a:pPr defTabSz="914400">
              <a:lnSpc>
                <a:spcPct val="150000"/>
              </a:lnSpc>
              <a:tabLst>
                <a:tab pos="495300" algn="l"/>
              </a:tabLst>
            </a:pPr>
            <a:r>
              <a:rPr lang="zh-CN" altLang="en-US" sz="2000" dirty="0">
                <a:latin typeface="微软雅黑" panose="020B0503020204020204" charset="-122"/>
                <a:ea typeface="微软雅黑" panose="020B0503020204020204" charset="-122"/>
                <a:cs typeface="微软雅黑" panose="020B0503020204020204" charset="-122"/>
              </a:rPr>
              <a:t>   3、以上指标除集团要求强制对标的各项以外，均作为天津公司建筑单体指标的数据积累，并没有对标值。</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7171" name="Rectangle 3"/>
          <p:cNvSpPr>
            <a:spLocks noGrp="1"/>
          </p:cNvSpPr>
          <p:nvPr>
            <p:ph idx="1"/>
          </p:nvPr>
        </p:nvSpPr>
        <p:spPr>
          <a:xfrm>
            <a:off x="470535" y="1269048"/>
            <a:ext cx="8134350" cy="532765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t>       </a:t>
            </a:r>
            <a:r>
              <a:rPr lang="zh-CN" altLang="en-US" sz="2000" b="0" dirty="0"/>
              <a:t>设计条件输入不全以及输入信息有误，导致设计方向偏差以及设计图纸存在缺陷。</a:t>
            </a:r>
            <a:endParaRPr lang="zh-CN" altLang="en-US" sz="2000" b="0" dirty="0"/>
          </a:p>
          <a:p>
            <a:pPr marL="0" indent="0" eaLnBrk="1" latinLnBrk="0" hangingPunct="1">
              <a:lnSpc>
                <a:spcPct val="150000"/>
              </a:lnSpc>
              <a:spcBef>
                <a:spcPts val="0"/>
              </a:spcBef>
              <a:buNone/>
            </a:pPr>
            <a:r>
              <a:rPr lang="zh-CN" altLang="en-US" sz="2000" b="0" dirty="0">
                <a:solidFill>
                  <a:schemeClr val="tx2"/>
                </a:solidFill>
              </a:rPr>
              <a:t>案例</a:t>
            </a:r>
            <a:r>
              <a:rPr lang="en-US" altLang="zh-CN" sz="2000" b="0" dirty="0">
                <a:solidFill>
                  <a:schemeClr val="tx2"/>
                </a:solidFill>
              </a:rPr>
              <a:t>1</a:t>
            </a:r>
            <a:r>
              <a:rPr lang="zh-CN" altLang="en-US" sz="2000" b="0" dirty="0">
                <a:solidFill>
                  <a:schemeClr val="tx2"/>
                </a:solidFill>
              </a:rPr>
              <a:t>：</a:t>
            </a:r>
            <a:r>
              <a:rPr lang="zh-CN" altLang="en-US" sz="2000" b="0" dirty="0"/>
              <a:t>某项目采暖设计时输入条件不足，后期为解决户内不热的问题，增加很多组的散热器片。由于方案变更时，地采暖单位施工及总包室内地面皆已施工完毕，导致很多的已完成工程剔凿拆改，造成很大损失。</a:t>
            </a:r>
            <a:endParaRPr lang="zh-CN" altLang="en-US" sz="2000" b="0" dirty="0"/>
          </a:p>
          <a:p>
            <a:pPr marL="0" indent="0" eaLnBrk="1" latinLnBrk="0" hangingPunct="1">
              <a:lnSpc>
                <a:spcPct val="150000"/>
              </a:lnSpc>
              <a:spcBef>
                <a:spcPts val="0"/>
              </a:spcBef>
              <a:buNone/>
            </a:pPr>
            <a:r>
              <a:rPr lang="zh-CN" altLang="en-US" sz="2800" b="0" dirty="0"/>
              <a:t>   </a:t>
            </a:r>
            <a:r>
              <a:rPr lang="en-US" altLang="zh-CN" sz="2800" b="0" dirty="0"/>
              <a:t>  </a:t>
            </a:r>
            <a:r>
              <a:rPr lang="zh-CN" altLang="en-US" sz="2000" b="0" dirty="0"/>
              <a:t>同时，地采暖设计变更增加了温控阀。天津市要求地采暖系统前必须有温控阀装置，但由于前期设计输入条件的不足，原系统图没有温控阀。后期通过变更增加温控阀，导致成本增加。</a:t>
            </a:r>
            <a:r>
              <a:rPr lang="zh-CN" altLang="en-US" sz="2800" b="0" dirty="0"/>
              <a:t>  </a:t>
            </a:r>
            <a:endParaRPr lang="en-US" altLang="zh-CN" sz="2800" b="0" dirty="0"/>
          </a:p>
        </p:txBody>
      </p:sp>
      <p:sp>
        <p:nvSpPr>
          <p:cNvPr id="7172" name="Rectangle 4"/>
          <p:cNvSpPr/>
          <p:nvPr/>
        </p:nvSpPr>
        <p:spPr>
          <a:xfrm>
            <a:off x="0" y="188913"/>
            <a:ext cx="8388350" cy="649287"/>
          </a:xfrm>
          <a:prstGeom prst="rect">
            <a:avLst/>
          </a:prstGeom>
          <a:solidFill>
            <a:srgbClr val="CC0000"/>
          </a:solidFill>
          <a:ln w="9525">
            <a:noFill/>
          </a:ln>
        </p:spPr>
        <p:txBody>
          <a:bodyPr/>
          <a:p>
            <a:pPr>
              <a:spcBef>
                <a:spcPct val="20000"/>
              </a:spcBef>
            </a:pPr>
            <a:r>
              <a:rPr lang="zh-CN" altLang="en-US" b="1" dirty="0">
                <a:latin typeface="Times New Roman" panose="02020603050405020304" pitchFamily="18" charset="0"/>
              </a:rPr>
              <a:t>当前建设工程成本控制所存在通病分析</a:t>
            </a:r>
            <a:endParaRPr lang="zh-CN" altLang="en-US" b="1" dirty="0">
              <a:latin typeface="Times New Roman" panose="02020603050405020304" pitchFamily="18" charset="0"/>
            </a:endParaRPr>
          </a:p>
        </p:txBody>
      </p:sp>
      <p:sp>
        <p:nvSpPr>
          <p:cNvPr id="7174" name="Rectangle 6"/>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54275" name="Rectangle 3"/>
          <p:cNvSpPr>
            <a:spLocks noGrp="1"/>
          </p:cNvSpPr>
          <p:nvPr>
            <p:ph idx="1"/>
          </p:nvPr>
        </p:nvSpPr>
        <p:spPr>
          <a:xfrm>
            <a:off x="539115" y="982345"/>
            <a:ext cx="8063865" cy="5327650"/>
          </a:xfrm>
        </p:spPr>
        <p:txBody>
          <a:bodyPr vert="horz" wrap="square" lIns="91440" tIns="45720" rIns="91440" bIns="45720" anchor="t" anchorCtr="0"/>
          <a:p>
            <a:pPr marL="0" indent="0" eaLnBrk="1" latinLnBrk="0" hangingPunct="1">
              <a:lnSpc>
                <a:spcPct val="150000"/>
              </a:lnSpc>
              <a:spcBef>
                <a:spcPts val="0"/>
              </a:spcBef>
              <a:buNone/>
            </a:pPr>
            <a:r>
              <a:rPr lang="zh-CN" altLang="en-US" sz="2400" dirty="0">
                <a:cs typeface="微软雅黑" panose="020B0503020204020204" charset="-122"/>
              </a:rPr>
              <a:t>三、对标计算要求：</a:t>
            </a:r>
            <a:endParaRPr lang="zh-CN" altLang="en-US" sz="240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、对于钢筋含量的计算要尽量完整，充分考虑到规范所要求的各项构造配筋以及措施筋。目标与核对完成的总包预算偏差</a:t>
            </a:r>
            <a:r>
              <a:rPr lang="en-US" altLang="zh-CN" sz="2000" b="0" dirty="0">
                <a:cs typeface="微软雅黑" panose="020B0503020204020204" charset="-122"/>
              </a:rPr>
              <a:t>2%</a:t>
            </a:r>
            <a:r>
              <a:rPr lang="zh-CN" altLang="en-US" sz="2000" b="0" dirty="0">
                <a:cs typeface="微软雅黑" panose="020B0503020204020204" charset="-122"/>
              </a:rPr>
              <a:t>以内。</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、对于钢筋、混凝土指标要分层、分构件计算；并对咨询公司强调“特征描述”一栏的重要性，尤其是对于指标影响较大的子项更要清晰细致的描述。</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3、但凡涉及到共用的隔墙在计算各项指标时均要单独列项；例如：地下车库与楼座相连的产品，都会有塔楼与地下车库共用的隔墙。</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4、在计算整栋楼地上部分指标时，要包含屋面、女儿墙以及屋顶其他构筑物；但不含零层板。</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5、地下室钢筋含量计算要包含基础（除去桩基）部分的工程量以及零层板的工程量。</a:t>
            </a:r>
            <a:endParaRPr lang="zh-CN" altLang="en-US" sz="2000" b="0" dirty="0">
              <a:cs typeface="微软雅黑" panose="020B0503020204020204" charset="-122"/>
            </a:endParaRPr>
          </a:p>
        </p:txBody>
      </p:sp>
      <p:sp>
        <p:nvSpPr>
          <p:cNvPr id="54276" name="Rectangle 4"/>
          <p:cNvSpPr/>
          <p:nvPr/>
        </p:nvSpPr>
        <p:spPr>
          <a:xfrm>
            <a:off x="2259648" y="449581"/>
            <a:ext cx="4475480" cy="491490"/>
          </a:xfrm>
          <a:prstGeom prst="rect">
            <a:avLst/>
          </a:prstGeom>
          <a:noFill/>
          <a:ln w="9525">
            <a:noFill/>
          </a:ln>
        </p:spPr>
        <p:txBody>
          <a:bodyPr wrap="none" anchor="ctr" anchorCtr="0">
            <a:spAutoFit/>
          </a:bodyPr>
          <a:p>
            <a:pPr lvl="0" algn="ctr">
              <a:buClrTx/>
              <a:buSzTx/>
              <a:buFontTx/>
            </a:pPr>
            <a:r>
              <a:rPr lang="zh-CN" altLang="en-US" sz="2600" b="1" dirty="0">
                <a:latin typeface="微软雅黑" panose="020B0503020204020204" charset="-122"/>
                <a:ea typeface="微软雅黑" panose="020B0503020204020204" charset="-122"/>
                <a:sym typeface="+mn-ea"/>
              </a:rPr>
              <a:t>建筑设计对标工作指引（续）</a:t>
            </a:r>
            <a:endParaRPr lang="zh-CN" altLang="en-US" sz="26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09306" name="Group 410"/>
          <p:cNvGraphicFramePr>
            <a:graphicFrameLocks noGrp="1"/>
          </p:cNvGraphicFramePr>
          <p:nvPr>
            <p:ph idx="1"/>
            <p:custDataLst>
              <p:tags r:id="rId2"/>
            </p:custDataLst>
          </p:nvPr>
        </p:nvGraphicFramePr>
        <p:xfrm>
          <a:off x="685800" y="333375"/>
          <a:ext cx="7772400" cy="6218238"/>
        </p:xfrm>
        <a:graphic>
          <a:graphicData uri="http://schemas.openxmlformats.org/drawingml/2006/table">
            <a:tbl>
              <a:tblPr/>
              <a:tblGrid>
                <a:gridCol w="494030"/>
                <a:gridCol w="1879283"/>
                <a:gridCol w="579437"/>
                <a:gridCol w="357188"/>
                <a:gridCol w="182562"/>
                <a:gridCol w="465138"/>
                <a:gridCol w="579437"/>
                <a:gridCol w="285750"/>
                <a:gridCol w="1363663"/>
                <a:gridCol w="528637"/>
                <a:gridCol w="528638"/>
                <a:gridCol w="528637"/>
              </a:tblGrid>
              <a:tr h="230188">
                <a:tc gridSpan="9">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2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r>
                        <a:rPr kumimoji="1" lang="zh-CN" altLang="en-US" sz="2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对标成果书</a:t>
                      </a:r>
                      <a:endParaRPr kumimoji="1" lang="zh-CN" altLang="en-US"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cap="flat">
                      <a:noFill/>
                    </a:lnT>
                    <a:lnB>
                      <a:noFill/>
                    </a:lnB>
                    <a:lnTlToBr>
                      <a:noFill/>
                    </a:lnTlToBr>
                    <a:lnBlToTr>
                      <a:noFill/>
                    </a:lnBlToTr>
                    <a:noFill/>
                  </a:tcPr>
                </a:tc>
                <a:tc hMerge="1">
                  <a:tcPr/>
                </a:tc>
                <a:tc hMerge="1">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cap="flat">
                      <a:noFill/>
                    </a:lnT>
                    <a:lnB>
                      <a:noFill/>
                    </a:lnB>
                    <a:lnTlToBr>
                      <a:noFill/>
                    </a:lnTlToBr>
                    <a:lnBlToTr>
                      <a:noFill/>
                    </a:lnBlToTr>
                    <a:noFill/>
                  </a:tcPr>
                </a:tc>
              </a:tr>
              <a:tr h="23971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1" lang="en-US"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7">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项目名称</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812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1" lang="en-US"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7">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项目类型</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971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3</a:t>
                      </a:r>
                      <a:endParaRPr kumimoji="1" lang="en-US"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7">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项目楼栋数量及各产品类型楼栋及数量</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8125">
                <a:tc>
                  <a:txBody>
                    <a:bodyPr/>
                    <a:lstStyle/>
                    <a:p>
                      <a:pPr marR="0" lvl="0" indent="0" algn="l" defTabSz="914400" rtl="0" fontAlgn="ctr">
                        <a:lnSpc>
                          <a:spcPct val="100000"/>
                        </a:lnSpc>
                        <a:buClrTx/>
                        <a:buSzTx/>
                        <a:buFontTx/>
                        <a:buNone/>
                      </a:pPr>
                      <a:r>
                        <a:rPr kumimoji="1" lang="en-US" altLang="zh-CN"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4</a:t>
                      </a:r>
                      <a:endParaRPr kumimoji="1" lang="en-US" altLang="zh-CN"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a:txBody>
                    <a:bodyPr/>
                    <a:lstStyle/>
                    <a:p>
                      <a:pPr marR="0" lvl="0" indent="0" algn="l" defTabSz="914400" rtl="0" fontAlgn="ctr">
                        <a:lnSpc>
                          <a:spcPct val="100000"/>
                        </a:lnSpc>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图纸说明</a:t>
                      </a:r>
                      <a:endPar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518160">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tc>
                <a:tc gridSpan="7">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9713">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3">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咨询公司</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812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3">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测算人员</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812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3">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审核人员</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812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3">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对标成果提交时间</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9713">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对标书评价</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gridSpan="7">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23812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甲方成本人员</a:t>
                      </a:r>
                      <a:endParaRPr kumimoji="1" lang="zh-CN" altLang="en-US"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cap="flat">
                      <a:noFill/>
                    </a:lnB>
                    <a:lnTlToBr>
                      <a:noFill/>
                    </a:lnTlToBr>
                    <a:lnBlToTr>
                      <a:noFill/>
                    </a:lnBlToTr>
                    <a:noFill/>
                  </a:tcPr>
                </a:tc>
                <a:tc gridSpan="7">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1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cap="flat">
                      <a:noFill/>
                    </a:lnB>
                    <a:lnTlToBr>
                      <a:noFill/>
                    </a:lnTlToBr>
                    <a:lnBlToTr>
                      <a:noFill/>
                    </a:lnBlToTr>
                    <a:noFill/>
                  </a:tcPr>
                </a:tc>
                <a:tc hMerge="1">
                  <a:tcPr/>
                </a:tc>
                <a:tc hMerge="1">
                  <a:tcPr/>
                </a:tc>
                <a:tc hMerge="1">
                  <a:tcPr/>
                </a:tc>
                <a:tc hMerge="1">
                  <a:tcPr/>
                </a:tc>
                <a:tc hMerge="1">
                  <a:tcPr/>
                </a:tc>
                <a:tc hMerge="1">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1" lang="zh-CN" altLang="zh-CN" sz="28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57346" name="内容占位符 57345"/>
          <p:cNvGraphicFramePr/>
          <p:nvPr>
            <p:ph/>
            <p:custDataLst>
              <p:tags r:id="rId2"/>
            </p:custDataLst>
          </p:nvPr>
        </p:nvGraphicFramePr>
        <p:xfrm>
          <a:off x="685800" y="466090"/>
          <a:ext cx="7772400" cy="6034088"/>
        </p:xfrm>
        <a:graphic>
          <a:graphicData uri="http://schemas.openxmlformats.org/drawingml/2006/table">
            <a:tbl>
              <a:tblPr/>
              <a:tblGrid>
                <a:gridCol w="1010920"/>
                <a:gridCol w="3120390"/>
                <a:gridCol w="1264920"/>
                <a:gridCol w="1199833"/>
                <a:gridCol w="1176337"/>
              </a:tblGrid>
              <a:tr h="463550">
                <a:tc gridSpan="5">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2000" b="1" dirty="0">
                          <a:solidFill>
                            <a:schemeClr val="bg2"/>
                          </a:solidFill>
                          <a:latin typeface="楷体_GB2312" pitchFamily="49" charset="-122"/>
                        </a:rPr>
                        <a:t>××</a:t>
                      </a:r>
                      <a:r>
                        <a:rPr lang="zh-CN" altLang="en-US" sz="2000" b="1" dirty="0">
                          <a:solidFill>
                            <a:schemeClr val="bg2"/>
                          </a:solidFill>
                          <a:latin typeface="楷体_GB2312" pitchFamily="49" charset="-122"/>
                        </a:rPr>
                        <a:t>项目</a:t>
                      </a:r>
                      <a:r>
                        <a:rPr lang="en-US" altLang="zh-CN" sz="2000" b="1" dirty="0">
                          <a:solidFill>
                            <a:schemeClr val="bg2"/>
                          </a:solidFill>
                          <a:latin typeface="楷体_GB2312" pitchFamily="49" charset="-122"/>
                        </a:rPr>
                        <a:t>××</a:t>
                      </a:r>
                      <a:r>
                        <a:rPr lang="zh-CN" altLang="en-US" sz="2000" b="1" dirty="0">
                          <a:solidFill>
                            <a:schemeClr val="bg2"/>
                          </a:solidFill>
                          <a:latin typeface="楷体_GB2312" pitchFamily="49" charset="-122"/>
                        </a:rPr>
                        <a:t>楼建筑对标测算汇总表</a:t>
                      </a:r>
                      <a:endParaRPr lang="zh-CN" altLang="en-US" sz="2000" b="1" dirty="0">
                        <a:solidFill>
                          <a:schemeClr val="bg2"/>
                        </a:solidFill>
                        <a:latin typeface="楷体_GB2312" pitchFamily="49" charset="-122"/>
                      </a:endParaRPr>
                    </a:p>
                  </a:txBody>
                  <a:tcPr anchor="ctr" anchorCtr="0">
                    <a:lnL>
                      <a:noFill/>
                    </a:lnL>
                    <a:lnR>
                      <a:noFill/>
                    </a:lnR>
                    <a:lnT>
                      <a:noFill/>
                    </a:lnT>
                    <a:lnB w="12700" cap="flat" cmpd="sng">
                      <a:solidFill>
                        <a:schemeClr val="bg2"/>
                      </a:solidFill>
                      <a:prstDash val="solid"/>
                      <a:headEnd type="none" w="med" len="med"/>
                      <a:tailEnd type="none" w="med" len="med"/>
                    </a:lnB>
                    <a:lnTlToBr>
                      <a:noFill/>
                    </a:lnTlToBr>
                    <a:lnBlToTr>
                      <a:noFill/>
                    </a:lnBlToTr>
                    <a:noFill/>
                  </a:tcPr>
                </a:tc>
                <a:tc hMerge="1">
                  <a:tcPr>
                    <a:lnB w="12700" cap="flat" cmpd="sng">
                      <a:solidFill>
                        <a:schemeClr val="bg2"/>
                      </a:solidFill>
                      <a:prstDash val="solid"/>
                      <a:headEnd type="none" w="med" len="med"/>
                      <a:tailEnd type="none" w="med" len="med"/>
                    </a:lnB>
                  </a:tcPr>
                </a:tc>
                <a:tc hMerge="1">
                  <a:tcPr>
                    <a:lnB w="12700" cap="flat" cmpd="sng">
                      <a:solidFill>
                        <a:schemeClr val="bg2"/>
                      </a:solidFill>
                      <a:prstDash val="solid"/>
                      <a:headEnd type="none" w="med" len="med"/>
                      <a:tailEnd type="none" w="med" len="med"/>
                    </a:lnB>
                  </a:tcPr>
                </a:tc>
                <a:tc hMerge="1">
                  <a:tcPr>
                    <a:lnB w="12700" cap="flat" cmpd="sng">
                      <a:solidFill>
                        <a:schemeClr val="bg2"/>
                      </a:solidFill>
                      <a:prstDash val="solid"/>
                      <a:headEnd type="none" w="med" len="med"/>
                      <a:tailEnd type="none" w="med" len="med"/>
                    </a:lnB>
                  </a:tcPr>
                </a:tc>
                <a:tc hMerge="1">
                  <a:tcPr>
                    <a:lnB w="12700" cap="flat" cmpd="sng">
                      <a:solidFill>
                        <a:schemeClr val="bg2"/>
                      </a:solidFill>
                      <a:prstDash val="solid"/>
                      <a:headEnd type="none" w="med" len="med"/>
                      <a:tailEnd type="none" w="med" len="med"/>
                    </a:lnB>
                  </a:tcPr>
                </a:tc>
              </a:tr>
              <a:tr h="334963">
                <a:tc rowSpan="5">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序号</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b="1" dirty="0">
                          <a:solidFill>
                            <a:schemeClr val="bg2"/>
                          </a:solidFill>
                          <a:latin typeface="楷体_GB2312" pitchFamily="49" charset="-122"/>
                        </a:rPr>
                        <a:t>产品类项</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b="1"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334962">
                <a:tc vMerge="1">
                  <a:tcPr>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楼号</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336550">
                <a:tc vMerge="1">
                  <a:tcPr>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地下对标面积</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334963">
                <a:tc vMerge="1">
                  <a:tcPr>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地上对标面积</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373062">
                <a:tc vMerge="1">
                  <a:tcPr>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B w="12700" cap="flat" cmpd="sng">
                      <a:solidFill>
                        <a:schemeClr val="bg2"/>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总量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平米含量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标准值</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503238">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一</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b="1" dirty="0">
                          <a:solidFill>
                            <a:schemeClr val="bg2"/>
                          </a:solidFill>
                          <a:latin typeface="楷体_GB2312" pitchFamily="49" charset="-122"/>
                        </a:rPr>
                        <a:t>基础及地下部分</a:t>
                      </a:r>
                      <a:endParaRPr lang="zh-CN" altLang="en-US" sz="1600" b="1"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2">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1</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钢筋含量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3">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2</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混凝土含量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2">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3</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砌体含量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655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4</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地下室层高</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Times New Roman" panose="02020603050405020304" pitchFamily="18" charset="0"/>
                        </a:rPr>
                        <a:t>——</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3">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二</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b="1" dirty="0">
                          <a:solidFill>
                            <a:schemeClr val="bg2"/>
                          </a:solidFill>
                          <a:latin typeface="楷体_GB2312" pitchFamily="49" charset="-122"/>
                        </a:rPr>
                        <a:t>地上部分</a:t>
                      </a:r>
                      <a:endParaRPr lang="zh-CN" altLang="en-US" sz="1600" b="1"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2">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1</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钢筋含量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3">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2</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混凝土含量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2">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3</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砌体含量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655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4</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窗含量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334963">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5</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ctr" hangingPunct="1">
                        <a:buNone/>
                      </a:pPr>
                      <a:r>
                        <a:rPr lang="zh-CN" altLang="en-US" sz="1600" dirty="0">
                          <a:solidFill>
                            <a:schemeClr val="bg2"/>
                          </a:solidFill>
                          <a:latin typeface="楷体_GB2312" pitchFamily="49" charset="-122"/>
                        </a:rPr>
                        <a:t>标准层层高</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Times New Roman" panose="02020603050405020304" pitchFamily="18" charset="0"/>
                        </a:rPr>
                        <a:t>——</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eaLnBrk="1" fontAlgn="b"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b"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71" name="灯片编号占位符 4"/>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graphicFrame>
        <p:nvGraphicFramePr>
          <p:cNvPr id="58371" name="内容占位符 58370"/>
          <p:cNvGraphicFramePr/>
          <p:nvPr>
            <p:ph/>
            <p:custDataLst>
              <p:tags r:id="rId2"/>
            </p:custDataLst>
          </p:nvPr>
        </p:nvGraphicFramePr>
        <p:xfrm>
          <a:off x="685800" y="609600"/>
          <a:ext cx="7772400" cy="5486400"/>
        </p:xfrm>
        <a:graphic>
          <a:graphicData uri="http://schemas.openxmlformats.org/drawingml/2006/table">
            <a:tbl>
              <a:tblPr/>
              <a:tblGrid>
                <a:gridCol w="695325"/>
                <a:gridCol w="2535238"/>
                <a:gridCol w="1403985"/>
                <a:gridCol w="1637665"/>
                <a:gridCol w="1500187"/>
              </a:tblGrid>
              <a:tr h="958850">
                <a:tc gridSpan="5">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2000" b="1" dirty="0">
                          <a:solidFill>
                            <a:schemeClr val="bg2"/>
                          </a:solidFill>
                          <a:latin typeface="楷体_GB2312" pitchFamily="49" charset="-122"/>
                        </a:rPr>
                        <a:t>××</a:t>
                      </a:r>
                      <a:r>
                        <a:rPr lang="zh-CN" altLang="en-US" sz="2000" b="1" dirty="0">
                          <a:solidFill>
                            <a:schemeClr val="bg2"/>
                          </a:solidFill>
                          <a:latin typeface="楷体_GB2312" pitchFamily="49" charset="-122"/>
                        </a:rPr>
                        <a:t>项目</a:t>
                      </a:r>
                      <a:r>
                        <a:rPr lang="en-US" altLang="zh-CN" sz="2000" b="1" dirty="0">
                          <a:solidFill>
                            <a:schemeClr val="bg2"/>
                          </a:solidFill>
                          <a:latin typeface="楷体_GB2312" pitchFamily="49" charset="-122"/>
                        </a:rPr>
                        <a:t>××</a:t>
                      </a:r>
                      <a:r>
                        <a:rPr lang="zh-CN" altLang="en-US" sz="2000" b="1" dirty="0">
                          <a:solidFill>
                            <a:schemeClr val="bg2"/>
                          </a:solidFill>
                          <a:latin typeface="楷体_GB2312" pitchFamily="49" charset="-122"/>
                        </a:rPr>
                        <a:t>楼地下室对标测算汇总表</a:t>
                      </a:r>
                      <a:endParaRPr lang="zh-CN" altLang="en-US" sz="2000" b="1" dirty="0">
                        <a:solidFill>
                          <a:schemeClr val="bg2"/>
                        </a:solidFill>
                        <a:latin typeface="楷体_GB2312" pitchFamily="49" charset="-122"/>
                      </a:endParaRPr>
                    </a:p>
                  </a:txBody>
                  <a:tcPr anchor="ctr" anchorCtr="0">
                    <a:lnL>
                      <a:noFill/>
                    </a:lnL>
                    <a:lnR>
                      <a:noFill/>
                    </a:lnR>
                    <a:lnT>
                      <a:noFill/>
                    </a:lnT>
                    <a:lnB w="12700" cap="flat" cmpd="sng">
                      <a:solidFill>
                        <a:schemeClr val="bg2"/>
                      </a:solidFill>
                      <a:prstDash val="solid"/>
                      <a:headEnd type="none" w="med" len="med"/>
                      <a:tailEnd type="none" w="med" len="med"/>
                    </a:lnB>
                    <a:lnTlToBr>
                      <a:noFill/>
                    </a:lnTlToBr>
                    <a:lnBlToTr>
                      <a:noFill/>
                    </a:lnBlToTr>
                    <a:noFill/>
                  </a:tcPr>
                </a:tc>
                <a:tc hMerge="1">
                  <a:tcPr>
                    <a:lnB w="12700" cap="flat" cmpd="sng">
                      <a:solidFill>
                        <a:schemeClr val="bg2"/>
                      </a:solidFill>
                      <a:prstDash val="solid"/>
                      <a:headEnd type="none" w="med" len="med"/>
                      <a:tailEnd type="none" w="med" len="med"/>
                    </a:lnB>
                  </a:tcPr>
                </a:tc>
                <a:tc hMerge="1">
                  <a:tcPr>
                    <a:lnB w="12700" cap="flat" cmpd="sng">
                      <a:solidFill>
                        <a:schemeClr val="bg2"/>
                      </a:solidFill>
                      <a:prstDash val="solid"/>
                      <a:headEnd type="none" w="med" len="med"/>
                      <a:tailEnd type="none" w="med" len="med"/>
                    </a:lnB>
                  </a:tcPr>
                </a:tc>
                <a:tc hMerge="1">
                  <a:tcPr>
                    <a:lnB w="12700" cap="flat" cmpd="sng">
                      <a:solidFill>
                        <a:schemeClr val="bg2"/>
                      </a:solidFill>
                      <a:prstDash val="solid"/>
                      <a:headEnd type="none" w="med" len="med"/>
                      <a:tailEnd type="none" w="med" len="med"/>
                    </a:lnB>
                  </a:tcPr>
                </a:tc>
                <a:tc hMerge="1">
                  <a:tcPr>
                    <a:lnB w="12700" cap="flat" cmpd="sng">
                      <a:solidFill>
                        <a:schemeClr val="bg2"/>
                      </a:solidFill>
                      <a:prstDash val="solid"/>
                      <a:headEnd type="none" w="med" len="med"/>
                      <a:tailEnd type="none" w="med" len="med"/>
                    </a:lnB>
                  </a:tcPr>
                </a:tc>
              </a:tr>
              <a:tr h="373063">
                <a:tc row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序号</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b="1" dirty="0">
                          <a:solidFill>
                            <a:schemeClr val="bg2"/>
                          </a:solidFill>
                          <a:latin typeface="楷体_GB2312" pitchFamily="49" charset="-122"/>
                        </a:rPr>
                        <a:t>产品类项</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b="1" dirty="0">
                          <a:solidFill>
                            <a:schemeClr val="bg2"/>
                          </a:solidFill>
                          <a:latin typeface="楷体_GB2312" pitchFamily="49" charset="-122"/>
                        </a:rPr>
                        <a:t>非人防地下车库</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450850">
                <a:tc vMerge="1">
                  <a:tcPr>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楼号</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420687">
                <a:tc vMerge="1">
                  <a:tcPr>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B w="12700" cap="flat" cmpd="sng">
                      <a:solidFill>
                        <a:schemeClr val="bg2"/>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面积</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grid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hMerge="1">
                  <a:tcP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c hMerge="1">
                  <a:tcPr>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tcPr>
                </a:tc>
              </a:tr>
              <a:tr h="420688">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总量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平米含量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标准值</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449262">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1</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主体部分钢筋含量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60325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2</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主体部分混凝土含量</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45085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3</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车位效率</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0.000 </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458788">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cs typeface="Times New Roman" panose="02020603050405020304" pitchFamily="18" charset="0"/>
                        </a:rPr>
                        <a:t>4</a:t>
                      </a:r>
                      <a:endParaRPr lang="en-US" altLang="zh-CN"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地下室层高</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cs typeface="Times New Roman" panose="02020603050405020304" pitchFamily="18" charset="0"/>
                        </a:rPr>
                        <a:t>　</a:t>
                      </a:r>
                      <a:endParaRPr lang="zh-CN" altLang="en-US"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solidFill>
                      <a:schemeClr val="tx1"/>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cs typeface="Times New Roman" panose="02020603050405020304" pitchFamily="18" charset="0"/>
                        </a:rPr>
                        <a:t>　</a:t>
                      </a:r>
                      <a:endParaRPr lang="zh-CN" altLang="en-US"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solidFill>
                      <a:schemeClr val="tx1"/>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449262">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5</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地下室埋深</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cs typeface="Times New Roman" panose="02020603050405020304" pitchFamily="18" charset="0"/>
                        </a:rPr>
                        <a:t>　</a:t>
                      </a:r>
                      <a:endParaRPr lang="zh-CN" altLang="en-US"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solidFill>
                      <a:schemeClr val="tx1"/>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cs typeface="Times New Roman" panose="02020603050405020304" pitchFamily="18" charset="0"/>
                        </a:rPr>
                        <a:t>　</a:t>
                      </a:r>
                      <a:endParaRPr lang="zh-CN" altLang="en-US"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solidFill>
                      <a:schemeClr val="tx1"/>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r h="450850">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en-US" altLang="zh-CN" sz="1600" dirty="0">
                          <a:solidFill>
                            <a:schemeClr val="bg2"/>
                          </a:solidFill>
                          <a:latin typeface="楷体_GB2312" pitchFamily="49" charset="-122"/>
                        </a:rPr>
                        <a:t>6</a:t>
                      </a:r>
                      <a:endParaRPr lang="en-US" altLang="zh-CN"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地下室覆土厚度</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cs typeface="Times New Roman" panose="02020603050405020304" pitchFamily="18" charset="0"/>
                        </a:rPr>
                        <a:t>　</a:t>
                      </a:r>
                      <a:endParaRPr lang="zh-CN" altLang="en-US"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solidFill>
                      <a:schemeClr val="tx1"/>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cs typeface="Times New Roman" panose="02020603050405020304" pitchFamily="18" charset="0"/>
                        </a:rPr>
                        <a:t>　</a:t>
                      </a:r>
                      <a:endParaRPr lang="zh-CN" altLang="en-US" sz="1600" dirty="0">
                        <a:solidFill>
                          <a:schemeClr val="bg2"/>
                        </a:solidFill>
                        <a:latin typeface="楷体_GB2312" pitchFamily="49" charset="-122"/>
                        <a:ea typeface="Times New Roman" panose="02020603050405020304" pitchFamily="18" charset="0"/>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solidFill>
                      <a:schemeClr val="tx1"/>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ctr" eaLnBrk="1" fontAlgn="ctr" hangingPunct="1">
                        <a:buNone/>
                      </a:pPr>
                      <a:r>
                        <a:rPr lang="zh-CN" altLang="en-US" sz="1600" dirty="0">
                          <a:solidFill>
                            <a:schemeClr val="bg2"/>
                          </a:solidFill>
                          <a:latin typeface="楷体_GB2312" pitchFamily="49" charset="-122"/>
                        </a:rPr>
                        <a:t>　</a:t>
                      </a:r>
                      <a:endParaRPr lang="zh-CN" altLang="en-US" sz="1600" dirty="0">
                        <a:solidFill>
                          <a:schemeClr val="bg2"/>
                        </a:solidFill>
                        <a:latin typeface="楷体_GB2312" pitchFamily="49" charset="-122"/>
                      </a:endParaRPr>
                    </a:p>
                  </a:txBody>
                  <a:tcPr anchor="ctr" anchorCtr="0">
                    <a:lnL w="12700" cap="flat" cmpd="sng">
                      <a:solidFill>
                        <a:schemeClr val="bg2"/>
                      </a:solidFill>
                      <a:prstDash val="solid"/>
                      <a:headEnd type="none" w="med" len="med"/>
                      <a:tailEnd type="none" w="med" len="med"/>
                    </a:lnL>
                    <a:lnR w="12700" cap="flat" cmpd="sng">
                      <a:solidFill>
                        <a:schemeClr val="bg2"/>
                      </a:solidFill>
                      <a:prstDash val="solid"/>
                      <a:headEnd type="none" w="med" len="med"/>
                      <a:tailEnd type="none" w="med" len="med"/>
                    </a:lnR>
                    <a:lnT w="12700" cap="flat" cmpd="sng">
                      <a:solidFill>
                        <a:schemeClr val="bg2"/>
                      </a:solidFill>
                      <a:prstDash val="solid"/>
                      <a:headEnd type="none" w="med" len="med"/>
                      <a:tailEnd type="none" w="med" len="med"/>
                    </a:lnT>
                    <a:lnB w="12700" cap="flat" cmpd="sng">
                      <a:solidFill>
                        <a:schemeClr val="bg2"/>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59395" name="Rectangle 3"/>
          <p:cNvSpPr>
            <a:spLocks noGrp="1"/>
          </p:cNvSpPr>
          <p:nvPr>
            <p:ph idx="1"/>
          </p:nvPr>
        </p:nvSpPr>
        <p:spPr>
          <a:xfrm>
            <a:off x="494030" y="1270000"/>
            <a:ext cx="8124190" cy="452628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1</a:t>
            </a:r>
            <a:r>
              <a:rPr lang="zh-CN" altLang="en-US" sz="2000" b="0" dirty="0">
                <a:cs typeface="微软雅黑" panose="020B0503020204020204" charset="-122"/>
              </a:rPr>
              <a:t>、策划建设项目招标方案、编制或审核招标文件；</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2</a:t>
            </a:r>
            <a:r>
              <a:rPr lang="zh-CN" altLang="en-US" sz="2000" b="0" dirty="0">
                <a:cs typeface="微软雅黑" panose="020B0503020204020204" charset="-122"/>
              </a:rPr>
              <a:t>、编制工程量清单、招标控制价或工程预算；</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3</a:t>
            </a:r>
            <a:r>
              <a:rPr lang="zh-CN" altLang="en-US" sz="2000" b="0" dirty="0">
                <a:cs typeface="微软雅黑" panose="020B0503020204020204" charset="-122"/>
              </a:rPr>
              <a:t>、参加交底会及现场踏勘；</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4</a:t>
            </a:r>
            <a:r>
              <a:rPr lang="zh-CN" altLang="en-US" sz="2000" b="0" dirty="0">
                <a:cs typeface="微软雅黑" panose="020B0503020204020204" charset="-122"/>
              </a:rPr>
              <a:t>、审查经济标（商务标）；</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5</a:t>
            </a:r>
            <a:r>
              <a:rPr lang="zh-CN" altLang="en-US" sz="2000" b="0" dirty="0">
                <a:cs typeface="微软雅黑" panose="020B0503020204020204" charset="-122"/>
              </a:rPr>
              <a:t>、参与合同谈判，协助起草合同文本等。 </a:t>
            </a:r>
            <a:endParaRPr lang="zh-CN" altLang="en-US" sz="2000" b="0" dirty="0">
              <a:cs typeface="微软雅黑" panose="020B0503020204020204" charset="-122"/>
            </a:endParaRPr>
          </a:p>
        </p:txBody>
      </p:sp>
      <p:sp>
        <p:nvSpPr>
          <p:cNvPr id="59396" name="Text Box 4"/>
          <p:cNvSpPr/>
          <p:nvPr/>
        </p:nvSpPr>
        <p:spPr>
          <a:xfrm>
            <a:off x="0" y="260668"/>
            <a:ext cx="8243888" cy="576262"/>
          </a:xfrm>
          <a:prstGeom prst="rect">
            <a:avLst/>
          </a:prstGeom>
          <a:solidFill>
            <a:srgbClr val="CC0000"/>
          </a:solidFill>
          <a:ln w="9525">
            <a:noFill/>
          </a:ln>
        </p:spPr>
        <p:txBody>
          <a:bodyPr anchor="t" anchorCtr="0">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招标阶段造价控制的工作内容</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0419" name="Rectangle 3"/>
          <p:cNvSpPr>
            <a:spLocks noGrp="1"/>
          </p:cNvSpPr>
          <p:nvPr>
            <p:ph idx="1"/>
          </p:nvPr>
        </p:nvSpPr>
        <p:spPr>
          <a:xfrm>
            <a:off x="539750" y="1268730"/>
            <a:ext cx="8085455" cy="4968875"/>
          </a:xfrm>
          <a:noFill/>
          <a:ln w="9525">
            <a:noFill/>
          </a:ln>
        </p:spPr>
        <p:txBody>
          <a:bodyPr vert="horz" wrap="square" lIns="91440" tIns="45720" rIns="91440" bIns="45720" rtlCol="0" anchor="t" anchorCtr="0">
            <a:normAutofit lnSpcReduction="10000"/>
          </a:bodyPr>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1</a:t>
            </a:r>
            <a:r>
              <a:rPr lang="en-US" altLang="zh-CN" sz="2000" b="0" dirty="0">
                <a:cs typeface="微软雅黑" panose="020B0503020204020204" charset="-122"/>
                <a:sym typeface="+mn-ea"/>
              </a:rPr>
              <a:t>  </a:t>
            </a:r>
            <a:r>
              <a:rPr lang="en-US" altLang="zh-CN" sz="2000" b="0" dirty="0">
                <a:cs typeface="微软雅黑" panose="020B0503020204020204" charset="-122"/>
                <a:sym typeface="+mn-ea"/>
              </a:rPr>
              <a:t>招标投标阶段的造价控制一般要求</a:t>
            </a:r>
            <a:endParaRPr lang="en-US" altLang="zh-CN" sz="2000" b="0" dirty="0">
              <a:cs typeface="微软雅黑" panose="020B0503020204020204" charset="-122"/>
              <a:sym typeface="+mn-ea"/>
            </a:endParaRPr>
          </a:p>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  </a:t>
            </a:r>
            <a:r>
              <a:rPr lang="en-US" altLang="zh-CN" sz="2000" b="0" dirty="0">
                <a:cs typeface="微软雅黑" panose="020B0503020204020204" charset="-122"/>
                <a:sym typeface="+mn-ea"/>
              </a:rPr>
              <a:t>1</a:t>
            </a:r>
            <a:r>
              <a:rPr lang="en-US" altLang="zh-CN" sz="2000" b="0" dirty="0">
                <a:cs typeface="微软雅黑" panose="020B0503020204020204" charset="-122"/>
                <a:sym typeface="+mn-ea"/>
              </a:rPr>
              <a:t>）为做好招标阶段工程造价确定和控制工作，应收集包括项目勘察、设计、招标阶段形成的与造价相关的各种咨询成果文件、报告等资料。</a:t>
            </a:r>
            <a:endParaRPr lang="en-US" altLang="zh-CN" sz="2000" b="0" dirty="0">
              <a:cs typeface="微软雅黑" panose="020B0503020204020204" charset="-122"/>
              <a:sym typeface="+mn-ea"/>
            </a:endParaRPr>
          </a:p>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  </a:t>
            </a:r>
            <a:r>
              <a:rPr lang="en-US" altLang="zh-CN" sz="2000" b="0" dirty="0">
                <a:cs typeface="微软雅黑" panose="020B0503020204020204" charset="-122"/>
                <a:sym typeface="+mn-ea"/>
              </a:rPr>
              <a:t>2</a:t>
            </a:r>
            <a:r>
              <a:rPr lang="en-US" altLang="zh-CN" sz="2000" b="0" dirty="0">
                <a:cs typeface="微软雅黑" panose="020B0503020204020204" charset="-122"/>
                <a:sym typeface="+mn-ea"/>
              </a:rPr>
              <a:t>）咨询项目组应与委托人协商确定招标项目的标段划分，计价方法，材料、设备的采购方式以及合同计价形式。</a:t>
            </a:r>
            <a:endParaRPr lang="en-US" altLang="zh-CN" sz="2000" b="0" dirty="0">
              <a:cs typeface="微软雅黑" panose="020B0503020204020204" charset="-122"/>
              <a:sym typeface="+mn-ea"/>
            </a:endParaRPr>
          </a:p>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  3）咨询项目组应对招标文件中涉及工程量清单、计价方式等内容进行审核或确定。</a:t>
            </a:r>
            <a:endParaRPr lang="en-US" altLang="zh-CN" sz="2000" b="0" dirty="0">
              <a:cs typeface="微软雅黑" panose="020B0503020204020204" charset="-122"/>
              <a:sym typeface="+mn-ea"/>
            </a:endParaRPr>
          </a:p>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  4）咨询项目组应依据委托人所提供招标项目采用的技术要求，在招标文件中明确与工程造价有关的施工工艺、材料和设备等适用的规范标准、技术要求和质量等级。</a:t>
            </a:r>
            <a:endParaRPr lang="en-US" altLang="zh-CN" sz="2000" b="0" dirty="0">
              <a:cs typeface="微软雅黑" panose="020B0503020204020204" charset="-122"/>
              <a:sym typeface="+mn-ea"/>
            </a:endParaRPr>
          </a:p>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  5）对招标过程各环节的审查意见表</a:t>
            </a:r>
            <a:endParaRPr lang="en-US" altLang="zh-CN" sz="2000" b="0" dirty="0">
              <a:cs typeface="微软雅黑" panose="020B0503020204020204" charset="-122"/>
              <a:sym typeface="+mn-ea"/>
            </a:endParaRPr>
          </a:p>
        </p:txBody>
      </p:sp>
      <p:sp>
        <p:nvSpPr>
          <p:cNvPr id="60420" name="Text Box 4"/>
          <p:cNvSpPr/>
          <p:nvPr/>
        </p:nvSpPr>
        <p:spPr>
          <a:xfrm>
            <a:off x="0" y="260668"/>
            <a:ext cx="8243888" cy="576262"/>
          </a:xfrm>
          <a:prstGeom prst="rect">
            <a:avLst/>
          </a:prstGeom>
          <a:solidFill>
            <a:srgbClr val="CC0000"/>
          </a:solidFill>
          <a:ln w="9525">
            <a:noFill/>
          </a:ln>
        </p:spPr>
        <p:txBody>
          <a:bodyPr anchor="t" anchorCtr="0">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招标投标阶段造价控制的方法与要求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2467" name="Rectangle 3"/>
          <p:cNvSpPr>
            <a:spLocks noGrp="1"/>
          </p:cNvSpPr>
          <p:nvPr>
            <p:ph idx="1"/>
          </p:nvPr>
        </p:nvSpPr>
        <p:spPr>
          <a:xfrm>
            <a:off x="539750" y="1268095"/>
            <a:ext cx="8103870" cy="5184775"/>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1  </a:t>
            </a:r>
            <a:r>
              <a:rPr lang="zh-CN" altLang="en-US" sz="2000" b="0" dirty="0">
                <a:cs typeface="微软雅黑" panose="020B0503020204020204" charset="-122"/>
              </a:rPr>
              <a:t>实行工程量清单计价规范计价的招标项目，咨询项目组应编制或审核项目工程量清单，并应符合下列要求：</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1</a:t>
            </a:r>
            <a:r>
              <a:rPr lang="zh-CN" altLang="en-US" sz="2000" b="0" dirty="0">
                <a:cs typeface="微软雅黑" panose="020B0503020204020204" charset="-122"/>
              </a:rPr>
              <a:t>）工程量清单应反映拟建工程的全部工程内容，及为完成工程而实施的其他工作。</a:t>
            </a:r>
            <a:endParaRPr lang="zh-CN" altLang="en-US" sz="2000" b="0" dirty="0">
              <a:cs typeface="微软雅黑" panose="020B0503020204020204" charset="-122"/>
            </a:endParaRPr>
          </a:p>
          <a:p>
            <a:pPr marL="0" indent="0" eaLnBrk="1" latinLnBrk="0" hangingPunct="1">
              <a:lnSpc>
                <a:spcPct val="150000"/>
              </a:lnSpc>
              <a:spcBef>
                <a:spcPts val="0"/>
              </a:spcBef>
              <a:buNone/>
            </a:pPr>
            <a:r>
              <a:rPr lang="zh-CN" altLang="en-US" sz="2000" b="0" dirty="0">
                <a:cs typeface="微软雅黑" panose="020B0503020204020204" charset="-122"/>
              </a:rPr>
              <a:t>   （</a:t>
            </a:r>
            <a:r>
              <a:rPr lang="en-US" altLang="zh-CN" sz="2000" b="0" dirty="0">
                <a:cs typeface="微软雅黑" panose="020B0503020204020204" charset="-122"/>
              </a:rPr>
              <a:t>2</a:t>
            </a:r>
            <a:r>
              <a:rPr lang="zh-CN" altLang="en-US" sz="2000" b="0" dirty="0">
                <a:cs typeface="微软雅黑" panose="020B0503020204020204" charset="-122"/>
              </a:rPr>
              <a:t>）工程量清单应做到项目齐全、内容完整、项目特征描述清楚、数量计算准确。 </a:t>
            </a:r>
            <a:endParaRPr lang="zh-CN" altLang="en-US" sz="2000" b="0" dirty="0">
              <a:cs typeface="微软雅黑" panose="020B0503020204020204" charset="-122"/>
            </a:endParaRPr>
          </a:p>
        </p:txBody>
      </p:sp>
      <p:sp>
        <p:nvSpPr>
          <p:cNvPr id="62468" name="Text Box 4"/>
          <p:cNvSpPr/>
          <p:nvPr/>
        </p:nvSpPr>
        <p:spPr>
          <a:xfrm>
            <a:off x="0" y="260668"/>
            <a:ext cx="8243888" cy="576262"/>
          </a:xfrm>
          <a:prstGeom prst="rect">
            <a:avLst/>
          </a:prstGeom>
          <a:solidFill>
            <a:srgbClr val="CC0000"/>
          </a:solidFill>
          <a:ln w="9525">
            <a:noFill/>
          </a:ln>
        </p:spPr>
        <p:txBody>
          <a:bodyPr anchor="t" anchorCtr="0">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编制与审核工程量清单的方法和要求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3491" name="Rectangle 3"/>
          <p:cNvSpPr>
            <a:spLocks noGrp="1"/>
          </p:cNvSpPr>
          <p:nvPr>
            <p:ph idx="1"/>
          </p:nvPr>
        </p:nvSpPr>
        <p:spPr>
          <a:xfrm>
            <a:off x="542290" y="1268730"/>
            <a:ext cx="8053070" cy="4827270"/>
          </a:xfrm>
          <a:noFill/>
          <a:ln w="9525">
            <a:noFill/>
          </a:ln>
        </p:spPr>
        <p:txBody>
          <a:bodyPr vert="horz" wrap="square" lIns="91440" tIns="45720" rIns="91440" bIns="45720" rtlCol="0" anchor="t" anchorCtr="0">
            <a:normAutofit/>
          </a:bodyPr>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2</a:t>
            </a:r>
            <a:r>
              <a:rPr lang="en-US" altLang="zh-CN" sz="2000" b="0" dirty="0">
                <a:cs typeface="微软雅黑" panose="020B0503020204020204" charset="-122"/>
                <a:sym typeface="+mn-ea"/>
              </a:rPr>
              <a:t>）工程量清单应由分部分项工程量清单、措施项目清单、其他项目清单和零星项目清单组成。</a:t>
            </a:r>
            <a:endParaRPr lang="en-US" altLang="zh-CN" sz="2000" b="0" dirty="0">
              <a:cs typeface="微软雅黑" panose="020B0503020204020204" charset="-122"/>
              <a:sym typeface="+mn-ea"/>
            </a:endParaRPr>
          </a:p>
          <a:p>
            <a:pPr marL="0" lvl="0" indent="0" algn="l" eaLnBrk="1" latinLnBrk="0" hangingPunct="1">
              <a:lnSpc>
                <a:spcPct val="150000"/>
              </a:lnSpc>
              <a:spcBef>
                <a:spcPts val="0"/>
              </a:spcBef>
              <a:buClrTx/>
              <a:buSzTx/>
              <a:buFontTx/>
              <a:buNone/>
            </a:pPr>
            <a:r>
              <a:rPr lang="en-US" altLang="zh-CN" sz="2000" b="0" dirty="0">
                <a:cs typeface="微软雅黑" panose="020B0503020204020204" charset="-122"/>
                <a:sym typeface="+mn-ea"/>
              </a:rPr>
              <a:t>3</a:t>
            </a:r>
            <a:r>
              <a:rPr lang="en-US" altLang="zh-CN" sz="2000" b="0" dirty="0">
                <a:cs typeface="微软雅黑" panose="020B0503020204020204" charset="-122"/>
                <a:sym typeface="+mn-ea"/>
              </a:rPr>
              <a:t>）咨询项目组应编制或审核暂估单价清单和主要工日、零星用工、甲供材料设备和机械台班清单。</a:t>
            </a:r>
            <a:endParaRPr lang="en-US" altLang="zh-CN" sz="2000" b="0" dirty="0">
              <a:cs typeface="微软雅黑" panose="020B0503020204020204" charset="-122"/>
              <a:sym typeface="+mn-ea"/>
            </a:endParaRPr>
          </a:p>
        </p:txBody>
      </p:sp>
      <p:sp>
        <p:nvSpPr>
          <p:cNvPr id="63492" name="Text Box 5"/>
          <p:cNvSpPr/>
          <p:nvPr/>
        </p:nvSpPr>
        <p:spPr>
          <a:xfrm>
            <a:off x="0" y="260668"/>
            <a:ext cx="8243888" cy="576262"/>
          </a:xfrm>
          <a:prstGeom prst="rect">
            <a:avLst/>
          </a:prstGeom>
          <a:solidFill>
            <a:srgbClr val="CC0000"/>
          </a:solidFill>
          <a:ln w="9525">
            <a:noFill/>
          </a:ln>
        </p:spPr>
        <p:txBody>
          <a:bodyPr anchor="t" anchorCtr="0">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编制与审核工程量清单的方法和要求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4515" name="Rectangle 2"/>
          <p:cNvSpPr/>
          <p:nvPr/>
        </p:nvSpPr>
        <p:spPr>
          <a:xfrm>
            <a:off x="539750" y="1270000"/>
            <a:ext cx="7999730" cy="4103370"/>
          </a:xfrm>
          <a:prstGeom prst="rect">
            <a:avLst/>
          </a:prstGeom>
          <a:noFill/>
          <a:ln w="9525">
            <a:noFill/>
          </a:ln>
        </p:spPr>
        <p:txBody>
          <a:bodyPr/>
          <a:p>
            <a:pPr>
              <a:lnSpc>
                <a:spcPct val="150000"/>
              </a:lnSpc>
              <a:spcBef>
                <a:spcPts val="0"/>
              </a:spcBef>
              <a:buChar char="•"/>
            </a:pPr>
            <a:r>
              <a:rPr lang="en-US" altLang="zh-CN" sz="2000" b="1" dirty="0">
                <a:latin typeface="微软雅黑" panose="020B0503020204020204" charset="-122"/>
                <a:ea typeface="微软雅黑" panose="020B0503020204020204" charset="-122"/>
                <a:cs typeface="微软雅黑" panose="020B0503020204020204" charset="-122"/>
              </a:rPr>
              <a:t>  </a:t>
            </a:r>
            <a:r>
              <a:rPr lang="zh-CN" altLang="en-US" sz="2000" b="1" dirty="0">
                <a:latin typeface="微软雅黑" panose="020B0503020204020204" charset="-122"/>
                <a:ea typeface="微软雅黑" panose="020B0503020204020204" charset="-122"/>
                <a:cs typeface="微软雅黑" panose="020B0503020204020204" charset="-122"/>
              </a:rPr>
              <a:t>对有效投标文件的投标报价分析应包括：</a:t>
            </a:r>
            <a:endParaRPr lang="zh-CN" altLang="en-US" sz="20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、判别投标人对招标文件商务条款的响应程度。</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、检查投标人的商务报价是否存在计算误差。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3</a:t>
            </a:r>
            <a:r>
              <a:rPr lang="zh-CN" altLang="en-US" sz="2000" dirty="0">
                <a:latin typeface="微软雅黑" panose="020B0503020204020204" charset="-122"/>
                <a:ea typeface="微软雅黑" panose="020B0503020204020204" charset="-122"/>
                <a:cs typeface="微软雅黑" panose="020B0503020204020204" charset="-122"/>
              </a:rPr>
              <a:t>、检查总价与单价是否存在偏差，以及各投标报价中指定单价或限定单价的相符性。</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64516" name="Text Box 3"/>
          <p:cNvSpPr/>
          <p:nvPr/>
        </p:nvSpPr>
        <p:spPr>
          <a:xfrm>
            <a:off x="0" y="260668"/>
            <a:ext cx="8135938" cy="583565"/>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清标即投标报价的分析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5539" name="Rectangle 2"/>
          <p:cNvSpPr/>
          <p:nvPr/>
        </p:nvSpPr>
        <p:spPr>
          <a:xfrm>
            <a:off x="467995" y="1268095"/>
            <a:ext cx="8095615" cy="4970780"/>
          </a:xfrm>
          <a:prstGeom prst="rect">
            <a:avLst/>
          </a:prstGeom>
          <a:noFill/>
          <a:ln w="9525">
            <a:noFill/>
          </a:ln>
        </p:spPr>
        <p:txBody>
          <a:bodyPr/>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投标分析应由总报价依次向单位工程、专业工程分部工程和分项工程的项目综合单价或工料单价逐级展开。</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latin typeface="微软雅黑" panose="020B0503020204020204" charset="-122"/>
                <a:ea typeface="微软雅黑" panose="020B0503020204020204" charset="-122"/>
                <a:cs typeface="微软雅黑" panose="020B0503020204020204" charset="-122"/>
              </a:rPr>
              <a:t>抑制不平衡报价的几种方法：比如</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、明确甲供、甲限价，即：限制大额主材的供应方式；</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、评标分析中按平米造价、综合单价逐一递增对比法；</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即：将投标单位的投标报价由低至高列表对比，能明显发现投标单位报价中非正常报价的项目；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3</a:t>
            </a:r>
            <a:r>
              <a:rPr lang="zh-CN" altLang="en-US" sz="2000" dirty="0">
                <a:latin typeface="微软雅黑" panose="020B0503020204020204" charset="-122"/>
                <a:ea typeface="微软雅黑" panose="020B0503020204020204" charset="-122"/>
                <a:cs typeface="微软雅黑" panose="020B0503020204020204" charset="-122"/>
              </a:rPr>
              <a:t>、依据咨询指出的投标单位的可疑投标单价建议，甲方约谈。</a:t>
            </a:r>
            <a:endParaRPr lang="en-US" altLang="zh-CN" sz="2000" dirty="0">
              <a:latin typeface="微软雅黑" panose="020B0503020204020204" charset="-122"/>
              <a:ea typeface="微软雅黑" panose="020B0503020204020204" charset="-122"/>
              <a:cs typeface="微软雅黑" panose="020B0503020204020204" charset="-122"/>
            </a:endParaRPr>
          </a:p>
        </p:txBody>
      </p:sp>
      <p:sp>
        <p:nvSpPr>
          <p:cNvPr id="65540" name="Text Box 3"/>
          <p:cNvSpPr/>
          <p:nvPr/>
        </p:nvSpPr>
        <p:spPr>
          <a:xfrm>
            <a:off x="0" y="25844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清标即投标报价的分析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195" name="Rectangle 3"/>
          <p:cNvSpPr>
            <a:spLocks noGrp="1"/>
          </p:cNvSpPr>
          <p:nvPr>
            <p:ph idx="1"/>
          </p:nvPr>
        </p:nvSpPr>
        <p:spPr>
          <a:xfrm>
            <a:off x="470535" y="1268730"/>
            <a:ext cx="7989888" cy="4899025"/>
          </a:xfrm>
        </p:spPr>
        <p:txBody>
          <a:bodyPr vert="horz" wrap="square" lIns="91440" tIns="45720" rIns="91440" bIns="45720" anchor="t" anchorCtr="0"/>
          <a:p>
            <a:pPr marL="0" indent="0" eaLnBrk="1" latinLnBrk="0" hangingPunct="1">
              <a:lnSpc>
                <a:spcPct val="150000"/>
              </a:lnSpc>
              <a:spcBef>
                <a:spcPts val="0"/>
              </a:spcBef>
              <a:buNone/>
            </a:pPr>
            <a:r>
              <a:rPr lang="zh-CN" altLang="en-US" sz="2000" b="0" dirty="0">
                <a:solidFill>
                  <a:schemeClr val="tx2"/>
                </a:solidFill>
              </a:rPr>
              <a:t>案例</a:t>
            </a:r>
            <a:r>
              <a:rPr lang="en-US" altLang="zh-CN" sz="2000" b="0" dirty="0">
                <a:solidFill>
                  <a:schemeClr val="tx2"/>
                </a:solidFill>
              </a:rPr>
              <a:t>2</a:t>
            </a:r>
            <a:r>
              <a:rPr lang="zh-CN" altLang="en-US" sz="2000" b="0" dirty="0">
                <a:solidFill>
                  <a:schemeClr val="tx2"/>
                </a:solidFill>
              </a:rPr>
              <a:t>：</a:t>
            </a:r>
            <a:r>
              <a:rPr lang="zh-CN" altLang="en-US" sz="2000" b="0" dirty="0"/>
              <a:t>某住宅配套在规划时，项目分期尚未明确，因此整区配套设施规划在二三期地库内，但实际二三期进度与一期差距很大，为满足一期入住的配套要求，需提前将二三期的部分工程施工完毕。 </a:t>
            </a:r>
            <a:endParaRPr lang="zh-CN" altLang="en-US" sz="2000" b="0" dirty="0"/>
          </a:p>
        </p:txBody>
      </p:sp>
      <p:sp>
        <p:nvSpPr>
          <p:cNvPr id="8196" name="Rectangle 4"/>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6563" name="Rectangle 2"/>
          <p:cNvSpPr/>
          <p:nvPr/>
        </p:nvSpPr>
        <p:spPr>
          <a:xfrm>
            <a:off x="539750" y="1268730"/>
            <a:ext cx="7990840" cy="4546600"/>
          </a:xfrm>
          <a:prstGeom prst="rect">
            <a:avLst/>
          </a:prstGeom>
          <a:noFill/>
          <a:ln w="9525">
            <a:noFill/>
          </a:ln>
        </p:spPr>
        <p:txBody>
          <a:bodyPr/>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对投标人措施项目投标报价的相符性进行鉴别，其内容为：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、招标文件中的有关要求是否满足和保证。</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、措施项目内容和价格与投标文件中的施工方案、工艺技术是否相一致。 </a:t>
            </a:r>
            <a:endParaRPr lang="zh-CN" altLang="en-US" sz="2000" dirty="0">
              <a:latin typeface="微软雅黑" panose="020B0503020204020204" charset="-122"/>
              <a:ea typeface="微软雅黑" panose="020B0503020204020204" charset="-122"/>
              <a:cs typeface="微软雅黑" panose="020B0503020204020204" charset="-122"/>
            </a:endParaRPr>
          </a:p>
          <a:p>
            <a:pPr marL="342900" indent="-342900">
              <a:spcBef>
                <a:spcPct val="20000"/>
              </a:spcBef>
              <a:buChar char="•"/>
            </a:pPr>
            <a:endParaRPr lang="en-US" altLang="zh-CN" sz="2000" dirty="0">
              <a:latin typeface="微软雅黑" panose="020B0503020204020204" charset="-122"/>
              <a:ea typeface="微软雅黑" panose="020B0503020204020204" charset="-122"/>
              <a:cs typeface="微软雅黑" panose="020B0503020204020204" charset="-122"/>
            </a:endParaRPr>
          </a:p>
        </p:txBody>
      </p:sp>
      <p:sp>
        <p:nvSpPr>
          <p:cNvPr id="66564" name="Text Box 3"/>
          <p:cNvSpPr/>
          <p:nvPr/>
        </p:nvSpPr>
        <p:spPr>
          <a:xfrm>
            <a:off x="0" y="25812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清标即投标报价的分析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67587" name="Rectangle 2"/>
          <p:cNvSpPr/>
          <p:nvPr/>
        </p:nvSpPr>
        <p:spPr>
          <a:xfrm>
            <a:off x="469265" y="1268095"/>
            <a:ext cx="8107680" cy="5043170"/>
          </a:xfrm>
          <a:prstGeom prst="rect">
            <a:avLst/>
          </a:prstGeom>
          <a:noFill/>
          <a:ln w="9525">
            <a:noFill/>
          </a:ln>
        </p:spPr>
        <p:txBody>
          <a:bodyPr/>
          <a:p>
            <a:pPr>
              <a:lnSpc>
                <a:spcPct val="150000"/>
              </a:lnSpc>
              <a:spcBef>
                <a:spcPts val="0"/>
              </a:spcBef>
              <a:buChar char="•"/>
            </a:pPr>
            <a:r>
              <a:rPr lang="en-US" altLang="zh-CN" sz="2000" b="1" dirty="0">
                <a:latin typeface="微软雅黑" panose="020B0503020204020204" charset="-122"/>
                <a:ea typeface="微软雅黑" panose="020B0503020204020204" charset="-122"/>
                <a:cs typeface="微软雅黑" panose="020B0503020204020204" charset="-122"/>
              </a:rPr>
              <a:t>  </a:t>
            </a:r>
            <a:r>
              <a:rPr lang="zh-CN" altLang="en-US" sz="2000" b="1" dirty="0">
                <a:latin typeface="微软雅黑" panose="020B0503020204020204" charset="-122"/>
                <a:ea typeface="微软雅黑" panose="020B0503020204020204" charset="-122"/>
                <a:cs typeface="微软雅黑" panose="020B0503020204020204" charset="-122"/>
              </a:rPr>
              <a:t>应对投标人其他项目清单报价进行审核，其内容为：</a:t>
            </a:r>
            <a:r>
              <a:rPr lang="zh-CN" altLang="en-US" sz="2000" dirty="0">
                <a:latin typeface="微软雅黑" panose="020B0503020204020204" charset="-122"/>
                <a:ea typeface="微软雅黑" panose="020B0503020204020204" charset="-122"/>
                <a:cs typeface="微软雅黑" panose="020B0503020204020204" charset="-122"/>
              </a:rPr>
              <a:t>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、投标报价中的暂定金额、限定金额是否与招标文件要求相一致。暂定金额与限定金额按要求列入总价。</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、总承包服务费和其他费用是否符合招标文件规定，取费是否合理。投标人是否承诺了其应承担的责任等。</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Char char="•"/>
            </a:pPr>
            <a:r>
              <a:rPr lang="en-US" altLang="zh-CN" sz="2000" b="1" dirty="0">
                <a:latin typeface="微软雅黑" panose="020B0503020204020204" charset="-122"/>
                <a:ea typeface="微软雅黑" panose="020B0503020204020204" charset="-122"/>
                <a:cs typeface="微软雅黑" panose="020B0503020204020204" charset="-122"/>
              </a:rPr>
              <a:t>  </a:t>
            </a:r>
            <a:r>
              <a:rPr lang="zh-CN" altLang="en-US" sz="2000" b="1" dirty="0">
                <a:latin typeface="微软雅黑" panose="020B0503020204020204" charset="-122"/>
                <a:ea typeface="微软雅黑" panose="020B0503020204020204" charset="-122"/>
                <a:cs typeface="微软雅黑" panose="020B0503020204020204" charset="-122"/>
              </a:rPr>
              <a:t>对投标报价分析之后，对需要投标人补充和澄清的问题应逐一列出，并纳入分析报告。</a:t>
            </a:r>
            <a:r>
              <a:rPr lang="zh-CN" altLang="en-US" sz="2000" dirty="0">
                <a:latin typeface="微软雅黑" panose="020B0503020204020204" charset="-122"/>
                <a:ea typeface="微软雅黑" panose="020B0503020204020204" charset="-122"/>
                <a:cs typeface="微软雅黑" panose="020B0503020204020204" charset="-122"/>
              </a:rPr>
              <a:t> </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67588" name="Text Box 3"/>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清标即投标报价的分析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68610" name="Text Box 6"/>
          <p:cNvSpPr txBox="1"/>
          <p:nvPr/>
        </p:nvSpPr>
        <p:spPr>
          <a:xfrm>
            <a:off x="684213" y="608013"/>
            <a:ext cx="6624637" cy="276225"/>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13007" name="Group 15"/>
          <p:cNvGraphicFramePr>
            <a:graphicFrameLocks noGrp="1"/>
          </p:cNvGraphicFramePr>
          <p:nvPr/>
        </p:nvGraphicFramePr>
        <p:xfrm>
          <a:off x="2268538" y="823913"/>
          <a:ext cx="5111750" cy="518160"/>
        </p:xfrm>
        <a:graphic>
          <a:graphicData uri="http://schemas.openxmlformats.org/drawingml/2006/table">
            <a:tbl>
              <a:tblPr/>
              <a:tblGrid>
                <a:gridCol w="5111750"/>
              </a:tblGrid>
              <a:tr h="388938">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2800" b="1" i="0" u="none" strike="noStrike" cap="none" normalizeH="0" baseline="0" smtClean="0">
                          <a:ln>
                            <a:noFill/>
                          </a:ln>
                          <a:solidFill>
                            <a:schemeClr val="bg2"/>
                          </a:solidFill>
                          <a:effectLst/>
                          <a:latin typeface="宋体" panose="02010600030101010101" pitchFamily="2" charset="-122"/>
                          <a:ea typeface="楷体_GB2312" pitchFamily="49" charset="-122"/>
                        </a:rPr>
                        <a:t>×××××</a:t>
                      </a:r>
                      <a:r>
                        <a:rPr kumimoji="1" lang="zh-CN" altLang="en-US" sz="2800" b="1" i="0" u="none" strike="noStrike" cap="none" normalizeH="0" baseline="0" smtClean="0">
                          <a:ln>
                            <a:noFill/>
                          </a:ln>
                          <a:solidFill>
                            <a:schemeClr val="bg2"/>
                          </a:solidFill>
                          <a:effectLst/>
                          <a:latin typeface="宋体" panose="02010600030101010101" pitchFamily="2" charset="-122"/>
                          <a:ea typeface="楷体_GB2312" pitchFamily="49" charset="-122"/>
                        </a:rPr>
                        <a:t>工程评标分析报告</a:t>
                      </a:r>
                      <a:endParaRPr kumimoji="1" lang="zh-CN" altLang="en-US" sz="2800" b="0" i="0" u="none" strike="noStrike" cap="none" normalizeH="0" baseline="0" smtClean="0">
                        <a:ln>
                          <a:noFill/>
                        </a:ln>
                        <a:solidFill>
                          <a:schemeClr val="bg2"/>
                        </a:solidFill>
                        <a:effectLst/>
                        <a:latin typeface="Times New Roman" panose="02020603050405020304" pitchFamily="18" charset="0"/>
                        <a:ea typeface="楷体_GB2312" pitchFamily="49" charset="-122"/>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68613" name="Text Box 13"/>
          <p:cNvSpPr txBox="1"/>
          <p:nvPr/>
        </p:nvSpPr>
        <p:spPr>
          <a:xfrm>
            <a:off x="539750" y="1543050"/>
            <a:ext cx="8208963" cy="4313238"/>
          </a:xfrm>
          <a:prstGeom prst="rect">
            <a:avLst/>
          </a:prstGeom>
          <a:noFill/>
          <a:ln w="9525">
            <a:noFill/>
          </a:ln>
        </p:spPr>
        <p:txBody>
          <a:bodyPr>
            <a:spAutoFit/>
          </a:bodyPr>
          <a:p>
            <a:pPr>
              <a:spcBef>
                <a:spcPct val="50000"/>
              </a:spcBef>
            </a:pPr>
            <a:r>
              <a:rPr lang="zh-CN" altLang="en-US" sz="2400" b="1" dirty="0">
                <a:solidFill>
                  <a:schemeClr val="bg2"/>
                </a:solidFill>
                <a:latin typeface="楷体_GB2312" pitchFamily="49" charset="-122"/>
              </a:rPr>
              <a:t>一、与目标成本复核说明</a:t>
            </a:r>
            <a:endParaRPr lang="zh-CN" altLang="en-US" sz="2400" b="1" dirty="0">
              <a:solidFill>
                <a:schemeClr val="bg2"/>
              </a:solidFill>
              <a:latin typeface="楷体_GB2312" pitchFamily="49" charset="-122"/>
            </a:endParaRPr>
          </a:p>
          <a:p>
            <a:pPr>
              <a:spcBef>
                <a:spcPct val="50000"/>
              </a:spcBef>
            </a:pPr>
            <a:r>
              <a:rPr lang="zh-CN" altLang="en-US" sz="2400" dirty="0">
                <a:solidFill>
                  <a:schemeClr val="bg2"/>
                </a:solidFill>
                <a:latin typeface="楷体_GB2312" pitchFamily="49" charset="-122"/>
              </a:rPr>
              <a:t>    八期别墅部分铝木复合窗的目标成本总额</a:t>
            </a:r>
            <a:r>
              <a:rPr lang="en-US" altLang="zh-CN" sz="2400" dirty="0">
                <a:solidFill>
                  <a:schemeClr val="bg2"/>
                </a:solidFill>
                <a:latin typeface="楷体_GB2312" pitchFamily="49" charset="-122"/>
              </a:rPr>
              <a:t>2815</a:t>
            </a:r>
            <a:r>
              <a:rPr lang="zh-CN" altLang="en-US" sz="2400" dirty="0">
                <a:solidFill>
                  <a:schemeClr val="bg2"/>
                </a:solidFill>
                <a:latin typeface="楷体_GB2312" pitchFamily="49" charset="-122"/>
              </a:rPr>
              <a:t>万元，此次招标清单是按照一标段工作量计算；按照面积折算对应的目标成本总额是</a:t>
            </a:r>
            <a:r>
              <a:rPr lang="en-US" altLang="zh-CN" sz="2400" dirty="0">
                <a:solidFill>
                  <a:schemeClr val="bg2"/>
                </a:solidFill>
                <a:latin typeface="楷体_GB2312" pitchFamily="49" charset="-122"/>
              </a:rPr>
              <a:t>1323</a:t>
            </a:r>
            <a:r>
              <a:rPr lang="zh-CN" altLang="en-US" sz="2400" dirty="0">
                <a:solidFill>
                  <a:schemeClr val="bg2"/>
                </a:solidFill>
                <a:latin typeface="楷体_GB2312" pitchFamily="49" charset="-122"/>
              </a:rPr>
              <a:t>万元。两种设计方案都基本符合目标成本的要求。</a:t>
            </a:r>
            <a:endParaRPr lang="zh-CN" altLang="en-US" sz="2400" dirty="0">
              <a:solidFill>
                <a:schemeClr val="bg2"/>
              </a:solidFill>
              <a:latin typeface="楷体_GB2312" pitchFamily="49" charset="-122"/>
            </a:endParaRPr>
          </a:p>
          <a:p>
            <a:pPr>
              <a:spcBef>
                <a:spcPct val="50000"/>
              </a:spcBef>
            </a:pPr>
            <a:endParaRPr lang="zh-CN" altLang="en-US" sz="2400" dirty="0">
              <a:solidFill>
                <a:schemeClr val="bg2"/>
              </a:solidFill>
              <a:latin typeface="楷体_GB2312" pitchFamily="49" charset="-122"/>
            </a:endParaRPr>
          </a:p>
          <a:p>
            <a:pPr>
              <a:spcBef>
                <a:spcPct val="50000"/>
              </a:spcBef>
            </a:pPr>
            <a:r>
              <a:rPr lang="zh-CN" altLang="en-US" sz="2400" b="1" dirty="0">
                <a:solidFill>
                  <a:schemeClr val="bg2"/>
                </a:solidFill>
                <a:latin typeface="楷体_GB2312" pitchFamily="49" charset="-122"/>
              </a:rPr>
              <a:t>二、报价有效性说明</a:t>
            </a:r>
            <a:endParaRPr lang="zh-CN" altLang="en-US" sz="2400" b="1" dirty="0">
              <a:solidFill>
                <a:schemeClr val="bg2"/>
              </a:solidFill>
              <a:latin typeface="楷体_GB2312" pitchFamily="49" charset="-122"/>
            </a:endParaRPr>
          </a:p>
          <a:p>
            <a:pPr>
              <a:spcBef>
                <a:spcPct val="50000"/>
              </a:spcBef>
            </a:pPr>
            <a:r>
              <a:rPr lang="zh-CN" altLang="en-US" sz="2400" dirty="0">
                <a:solidFill>
                  <a:schemeClr val="bg2"/>
                </a:solidFill>
                <a:latin typeface="楷体_GB2312" pitchFamily="49" charset="-122"/>
              </a:rPr>
              <a:t>      参考价范围：  元一      元</a:t>
            </a:r>
            <a:r>
              <a:rPr lang="en-US" altLang="zh-CN" sz="2400" dirty="0">
                <a:solidFill>
                  <a:schemeClr val="bg2"/>
                </a:solidFill>
                <a:latin typeface="楷体_GB2312" pitchFamily="49" charset="-122"/>
              </a:rPr>
              <a:t>;</a:t>
            </a:r>
            <a:r>
              <a:rPr lang="zh-CN" altLang="en-US" sz="2400" dirty="0">
                <a:solidFill>
                  <a:schemeClr val="bg2"/>
                </a:solidFill>
                <a:latin typeface="楷体_GB2312" pitchFamily="49" charset="-122"/>
              </a:rPr>
              <a:t>此次参与投标的    家公司均按照我司提供的工程量清单进行报价，报价均在参考价范围内即报价有效，具有可比性。</a:t>
            </a:r>
            <a:endParaRPr lang="zh-CN" altLang="en-US" sz="2400" dirty="0">
              <a:solidFill>
                <a:schemeClr val="bg2"/>
              </a:solidFill>
              <a:latin typeface="楷体_GB2312" pitchFamily="49" charset="-122"/>
            </a:endParaRPr>
          </a:p>
          <a:p>
            <a:pPr>
              <a:spcBef>
                <a:spcPct val="50000"/>
              </a:spcBef>
            </a:pPr>
            <a:endParaRPr lang="en-US" altLang="zh-CN" sz="2400" dirty="0">
              <a:solidFill>
                <a:schemeClr val="bg2"/>
              </a:solidFill>
              <a:latin typeface="楷体_GB2312" pitchFamily="49" charset="-122"/>
            </a:endParaRP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69634" name="Line 121"/>
          <p:cNvSpPr/>
          <p:nvPr/>
        </p:nvSpPr>
        <p:spPr>
          <a:xfrm>
            <a:off x="827088" y="1412875"/>
            <a:ext cx="0" cy="0"/>
          </a:xfrm>
          <a:prstGeom prst="line">
            <a:avLst/>
          </a:prstGeom>
          <a:ln w="9525" cap="flat" cmpd="sng">
            <a:solidFill>
              <a:schemeClr val="tx1"/>
            </a:solidFill>
            <a:prstDash val="solid"/>
            <a:headEnd type="none" w="med" len="med"/>
            <a:tailEnd type="none" w="med" len="med"/>
          </a:ln>
        </p:spPr>
      </p:sp>
      <p:sp>
        <p:nvSpPr>
          <p:cNvPr id="69635" name="Line 122"/>
          <p:cNvSpPr/>
          <p:nvPr/>
        </p:nvSpPr>
        <p:spPr>
          <a:xfrm flipV="1">
            <a:off x="827088" y="1123950"/>
            <a:ext cx="0" cy="3168650"/>
          </a:xfrm>
          <a:prstGeom prst="line">
            <a:avLst/>
          </a:prstGeom>
          <a:ln w="9525" cap="flat" cmpd="sng">
            <a:solidFill>
              <a:schemeClr val="tx1"/>
            </a:solidFill>
            <a:prstDash val="solid"/>
            <a:headEnd type="none" w="med" len="med"/>
            <a:tailEnd type="none" w="med" len="med"/>
          </a:ln>
        </p:spPr>
      </p:sp>
      <p:graphicFrame>
        <p:nvGraphicFramePr>
          <p:cNvPr id="6616246" name="Group 1206"/>
          <p:cNvGraphicFramePr>
            <a:graphicFrameLocks noGrp="1"/>
          </p:cNvGraphicFramePr>
          <p:nvPr>
            <p:ph idx="1"/>
            <p:custDataLst>
              <p:tags r:id="rId2"/>
            </p:custDataLst>
          </p:nvPr>
        </p:nvGraphicFramePr>
        <p:xfrm>
          <a:off x="469900" y="835025"/>
          <a:ext cx="8350250" cy="5044440"/>
        </p:xfrm>
        <a:graphic>
          <a:graphicData uri="http://schemas.openxmlformats.org/drawingml/2006/table">
            <a:tbl>
              <a:tblPr/>
              <a:tblGrid>
                <a:gridCol w="1195070"/>
                <a:gridCol w="774065"/>
                <a:gridCol w="1053465"/>
                <a:gridCol w="792163"/>
                <a:gridCol w="1008062"/>
                <a:gridCol w="647700"/>
                <a:gridCol w="1008063"/>
                <a:gridCol w="720725"/>
                <a:gridCol w="1150937"/>
              </a:tblGrid>
              <a:tr h="53149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单位</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参考价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a:t>
                      </a:r>
                      <a:endParaRPr kumimoji="1" lang="en-US" altLang="zh-CN"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B</a:t>
                      </a:r>
                      <a:endParaRPr kumimoji="1" lang="en-US" altLang="zh-CN"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C</a:t>
                      </a:r>
                      <a:endParaRPr kumimoji="1" lang="en-US" altLang="zh-CN"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600710">
                <a:tc v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合价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综合单价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合价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综合单价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合价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综合单价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合价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综合单价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回标价格</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1335">
                <a:tc v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rowSpan="2">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修正后报价</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v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8963">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与参考价的比例</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974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与最低价差额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830">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排  名</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Arial Narrow" pitchFamily="34" charset="0"/>
                          <a:ea typeface="宋体" panose="02010600030101010101" pitchFamily="2" charset="-122"/>
                        </a:rPr>
                        <a:t>　</a:t>
                      </a:r>
                      <a:endPar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9731" name="Text Box 1185"/>
          <p:cNvSpPr txBox="1"/>
          <p:nvPr/>
        </p:nvSpPr>
        <p:spPr>
          <a:xfrm>
            <a:off x="396875" y="287020"/>
            <a:ext cx="3189288" cy="342900"/>
          </a:xfrm>
          <a:prstGeom prst="rect">
            <a:avLst/>
          </a:prstGeom>
          <a:noFill/>
          <a:ln w="9525">
            <a:noFill/>
          </a:ln>
        </p:spPr>
        <p:txBody>
          <a:bodyPr>
            <a:spAutoFit/>
          </a:bodyPr>
          <a:p>
            <a:r>
              <a:rPr lang="zh-CN" altLang="en-US" sz="2400" dirty="0">
                <a:solidFill>
                  <a:schemeClr val="bg2"/>
                </a:solidFill>
                <a:latin typeface="Times New Roman" panose="02020603050405020304" pitchFamily="18" charset="0"/>
              </a:rPr>
              <a:t>三、报价情况</a:t>
            </a:r>
            <a:endParaRPr lang="zh-CN" altLang="en-US" sz="2400" dirty="0">
              <a:solidFill>
                <a:schemeClr val="bg2"/>
              </a:solidFill>
              <a:latin typeface="Times New Roman" panose="02020603050405020304" pitchFamily="18" charset="0"/>
            </a:endParaRPr>
          </a:p>
        </p:txBody>
      </p:sp>
      <p:sp>
        <p:nvSpPr>
          <p:cNvPr id="69732" name="Text Box 1207"/>
          <p:cNvSpPr txBox="1"/>
          <p:nvPr/>
        </p:nvSpPr>
        <p:spPr>
          <a:xfrm>
            <a:off x="468313" y="6092825"/>
            <a:ext cx="8351837" cy="619125"/>
          </a:xfrm>
          <a:prstGeom prst="rect">
            <a:avLst/>
          </a:prstGeom>
          <a:noFill/>
          <a:ln w="9525">
            <a:noFill/>
          </a:ln>
        </p:spPr>
        <p:txBody>
          <a:bodyPr>
            <a:spAutoFit/>
          </a:bodyPr>
          <a:p>
            <a:r>
              <a:rPr lang="zh-CN" altLang="en-US" sz="1600" b="1" dirty="0">
                <a:solidFill>
                  <a:schemeClr val="bg2"/>
                </a:solidFill>
                <a:latin typeface="Times New Roman" panose="02020603050405020304" pitchFamily="18" charset="0"/>
              </a:rPr>
              <a:t>备注：对修正报价的说明：在两种情况下会发生报价修正，一是计算中有明显的单位或小数点或汇总的错误；二是采购方案中明确修正系数</a:t>
            </a:r>
            <a:r>
              <a:rPr lang="zh-CN" altLang="en-US" sz="1600" dirty="0">
                <a:solidFill>
                  <a:schemeClr val="bg2"/>
                </a:solidFill>
                <a:latin typeface="Times New Roman" panose="02020603050405020304" pitchFamily="18" charset="0"/>
              </a:rPr>
              <a:t>。</a:t>
            </a:r>
            <a:endParaRPr lang="zh-CN" altLang="en-US" sz="1600" dirty="0">
              <a:solidFill>
                <a:schemeClr val="bg2"/>
              </a:solidFill>
              <a:latin typeface="Times New Roman" panose="02020603050405020304" pitchFamily="18" charset="0"/>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14122" name="Group 106"/>
          <p:cNvGraphicFramePr>
            <a:graphicFrameLocks noGrp="1"/>
          </p:cNvGraphicFramePr>
          <p:nvPr>
            <p:ph idx="1"/>
            <p:custDataLst>
              <p:tags r:id="rId2"/>
            </p:custDataLst>
          </p:nvPr>
        </p:nvGraphicFramePr>
        <p:xfrm>
          <a:off x="554990" y="609600"/>
          <a:ext cx="8067040" cy="5582285"/>
        </p:xfrm>
        <a:graphic>
          <a:graphicData uri="http://schemas.openxmlformats.org/drawingml/2006/table">
            <a:tbl>
              <a:tblPr/>
              <a:tblGrid>
                <a:gridCol w="550545"/>
                <a:gridCol w="185420"/>
                <a:gridCol w="7331075"/>
              </a:tblGrid>
              <a:tr h="784225">
                <a:tc gridSpan="2">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四、</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cap="flat">
                      <a:noFill/>
                    </a:lnT>
                    <a:lnB>
                      <a:noFill/>
                    </a:lnB>
                    <a:lnTlToBr>
                      <a:noFill/>
                    </a:lnTlToBr>
                    <a:lnBlToTr>
                      <a:noFill/>
                    </a:lnBlToTr>
                    <a:noFill/>
                  </a:tcPr>
                </a:tc>
                <a:tc hMerge="1">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价格分析（对每家单位的报价进行详细的分析，形成对决策的参考信息）</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cap="flat">
                      <a:noFill/>
                    </a:lnT>
                    <a:lnB>
                      <a:noFill/>
                    </a:lnB>
                    <a:lnTlToBr>
                      <a:noFill/>
                    </a:lnTlToBr>
                    <a:lnBlToTr>
                      <a:noFill/>
                    </a:lnBlToTr>
                    <a:noFill/>
                  </a:tcPr>
                </a:tc>
              </a:tr>
              <a:tr h="782638">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hMerge="1">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A:XX</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与</a:t>
                      </a: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XX</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相近且在普通窗和木索窗两种工艺的报价上各有优势，即普通窗</a:t>
                      </a: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XX</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排名第一，木索窗</a:t>
                      </a: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XX</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排名第一。</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654050">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2</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hMerge="1">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B:</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鉴于木索结构窗的价格高于普通窗，建议与设计进一步沟通，尽量减少木索结构窗型的比例。</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603250">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3</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hMerge="1">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C:</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随后根据设计调整情况，与</a:t>
                      </a: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XX</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XX</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进行约谈。</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r>
              <a:tr h="7842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五、</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经济标分析建议</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c hMerge="1">
                  <a:tcPr/>
                </a:tc>
              </a:tr>
              <a:tr h="6524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通过对经济标的分析，</a:t>
                      </a: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公司在此次报价中较有优势（要根据采购方案提供，例如：最低标中标）。</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c hMerge="1">
                  <a:tcPr/>
                </a:tc>
              </a:tr>
              <a:tr h="4413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2</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通过标书分析找出优化点</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a:noFill/>
                    </a:lnB>
                    <a:lnTlToBr>
                      <a:noFill/>
                    </a:lnTlToBr>
                    <a:lnBlToTr>
                      <a:noFill/>
                    </a:lnBlToTr>
                    <a:noFill/>
                  </a:tcPr>
                </a:tc>
                <a:tc hMerge="1">
                  <a:tcPr/>
                </a:tc>
              </a:tr>
              <a:tr h="7842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3</a:t>
                      </a: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cap="flat">
                      <a:noFill/>
                    </a:lnL>
                    <a:lnR>
                      <a:noFill/>
                    </a:lnR>
                    <a:lnT>
                      <a:noFill/>
                    </a:lnT>
                    <a:lnB cap="flat">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chemeClr val="bg2"/>
                          </a:solidFill>
                          <a:effectLst/>
                          <a:latin typeface="宋体" panose="02010600030101010101" pitchFamily="2" charset="-122"/>
                          <a:ea typeface="宋体" panose="02010600030101010101" pitchFamily="2" charset="-122"/>
                        </a:rPr>
                        <a:t>对于某项报价差异较大，可建议另行分包。</a:t>
                      </a:r>
                      <a:endParaRPr kumimoji="0" lang="zh-CN" altLang="en-US" sz="2000" b="0" i="0" u="none" strike="noStrike" cap="none" normalizeH="0" baseline="0" smtClean="0">
                        <a:ln>
                          <a:noFill/>
                        </a:ln>
                        <a:solidFill>
                          <a:schemeClr val="bg2"/>
                        </a:solidFill>
                        <a:effectLst/>
                        <a:latin typeface="Arial" panose="020B0604020202020204" pitchFamily="34" charset="0"/>
                        <a:ea typeface="宋体" panose="02010600030101010101" pitchFamily="2" charset="-122"/>
                      </a:endParaRPr>
                    </a:p>
                  </a:txBody>
                  <a:tcPr anchor="ctr" horzOverflow="overflow">
                    <a:lnL>
                      <a:noFill/>
                    </a:lnL>
                    <a:lnR cap="flat">
                      <a:noFill/>
                    </a:lnR>
                    <a:lnT>
                      <a:noFill/>
                    </a:lnT>
                    <a:lnB cap="flat">
                      <a:noFill/>
                    </a:lnB>
                    <a:lnTlToBr>
                      <a:noFill/>
                    </a:lnTlToBr>
                    <a:lnBlToTr>
                      <a:noFill/>
                    </a:lnBlToTr>
                    <a:noFill/>
                  </a:tcPr>
                </a:tc>
                <a:tc hMerge="1">
                  <a:tcPr/>
                </a:tc>
              </a:tr>
            </a:tbl>
          </a:graphicData>
        </a:graphic>
      </p:graphicFrame>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71682" name="Text Box 4"/>
          <p:cNvSpPr txBox="1"/>
          <p:nvPr/>
        </p:nvSpPr>
        <p:spPr>
          <a:xfrm>
            <a:off x="755650" y="836613"/>
            <a:ext cx="7777163" cy="276225"/>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22213" name="Group 5"/>
          <p:cNvGraphicFramePr>
            <a:graphicFrameLocks noGrp="1"/>
          </p:cNvGraphicFramePr>
          <p:nvPr/>
        </p:nvGraphicFramePr>
        <p:xfrm>
          <a:off x="539750" y="333058"/>
          <a:ext cx="8064500" cy="936625"/>
        </p:xfrm>
        <a:graphic>
          <a:graphicData uri="http://schemas.openxmlformats.org/drawingml/2006/table">
            <a:tbl>
              <a:tblPr/>
              <a:tblGrid>
                <a:gridCol w="8064500"/>
              </a:tblGrid>
              <a:tr h="93662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总包初审对比表</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1</a:t>
                      </a: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（汇总对比）</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6622304" name="Group 96"/>
          <p:cNvGraphicFramePr>
            <a:graphicFrameLocks noGrp="1"/>
          </p:cNvGraphicFramePr>
          <p:nvPr>
            <p:custDataLst>
              <p:tags r:id="rId2"/>
            </p:custDataLst>
          </p:nvPr>
        </p:nvGraphicFramePr>
        <p:xfrm>
          <a:off x="442595" y="1384935"/>
          <a:ext cx="8305800" cy="4973955"/>
        </p:xfrm>
        <a:graphic>
          <a:graphicData uri="http://schemas.openxmlformats.org/drawingml/2006/table">
            <a:tbl>
              <a:tblPr/>
              <a:tblGrid>
                <a:gridCol w="663575"/>
                <a:gridCol w="873442"/>
                <a:gridCol w="1019175"/>
                <a:gridCol w="1573213"/>
                <a:gridCol w="1584325"/>
                <a:gridCol w="1008062"/>
                <a:gridCol w="1584325"/>
              </a:tblGrid>
              <a:tr h="604838">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项目</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单位</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咨询公司价格</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施工单位价格</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差异</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差异折合单方</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造价合计</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25450">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土建</a:t>
                      </a:r>
                      <a:endParaRPr kumimoji="1" lang="zh-CN" altLang="en-US" sz="2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结构</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12763">
                <a:tc vMerge="1">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建筑</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14338">
                <a:tc rowSpan="3">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安装</a:t>
                      </a:r>
                      <a:endParaRPr kumimoji="1" lang="zh-CN" altLang="en-US"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给排水</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96888">
                <a:tc vMerge="1">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暖通</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00063">
                <a:tc vMerge="1">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电气</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69900">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措施费</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万元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71488">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建筑面积</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平米</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en-US" altLang="zh-CN" sz="18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rPr>
                        <a:t>0.00 </a:t>
                      </a:r>
                      <a:endParaRPr kumimoji="1" lang="en-US" altLang="zh-CN" sz="3200" b="0" i="0" u="none" strike="noStrike" cap="none" normalizeH="0" baseline="0" smtClean="0">
                        <a:ln>
                          <a:noFill/>
                        </a:ln>
                        <a:solidFill>
                          <a:schemeClr val="bg2"/>
                        </a:solidFill>
                        <a:effectLst/>
                        <a:latin typeface="楷体_GB2312" pitchFamily="49" charset="-122"/>
                        <a:ea typeface="楷体_GB2312"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8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606425">
                <a:tc gridSpan="7">
                  <a:txBody>
                    <a:bodyPr/>
                    <a:lstStyle/>
                    <a:p>
                      <a:pPr marL="342900" marR="0" lvl="0" indent="-342900" algn="l" defTabSz="914400" rtl="0" eaLnBrk="1" fontAlgn="ctr" latinLnBrk="0" hangingPunct="1">
                        <a:lnSpc>
                          <a:spcPct val="100000"/>
                        </a:lnSpc>
                        <a:spcBef>
                          <a:spcPct val="0"/>
                        </a:spcBef>
                        <a:spcAft>
                          <a:spcPct val="0"/>
                        </a:spcAft>
                        <a:buClrTx/>
                        <a:buSzTx/>
                        <a:buFontTx/>
                        <a:buNone/>
                      </a:pPr>
                      <a:r>
                        <a:rPr kumimoji="1" lang="zh-CN" altLang="en-US" sz="1600" b="0" i="0" u="none" strike="noStrike" cap="none" normalizeH="0" baseline="0" smtClean="0">
                          <a:ln>
                            <a:noFill/>
                          </a:ln>
                          <a:solidFill>
                            <a:schemeClr val="bg2"/>
                          </a:solidFill>
                          <a:effectLst/>
                          <a:latin typeface="楷体_GB2312" pitchFamily="49" charset="-122"/>
                          <a:ea typeface="楷体_GB2312" pitchFamily="49" charset="-122"/>
                        </a:rPr>
                        <a:t>注意：灰色区域有公式连接</a:t>
                      </a:r>
                      <a:endParaRPr kumimoji="1" lang="zh-CN" altLang="en-US" sz="28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cap="flat">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cPr/>
                </a:tc>
                <a:tc hMerge="1">
                  <a:tcPr/>
                </a:tc>
                <a:tc hMerge="1">
                  <a:tcPr/>
                </a:tc>
                <a:tc hMerge="1">
                  <a:tcPr/>
                </a:tc>
                <a:tc hMerge="1">
                  <a:tcPr/>
                </a:tc>
                <a:tc hMerge="1">
                  <a:tcPr/>
                </a:tc>
              </a:tr>
            </a:tbl>
          </a:graphicData>
        </a:graphic>
      </p:graphicFrame>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graphicFrame>
        <p:nvGraphicFramePr>
          <p:cNvPr id="6623236" name="Group 4"/>
          <p:cNvGraphicFramePr>
            <a:graphicFrameLocks noGrp="1"/>
          </p:cNvGraphicFramePr>
          <p:nvPr/>
        </p:nvGraphicFramePr>
        <p:xfrm>
          <a:off x="468313" y="404813"/>
          <a:ext cx="8218488" cy="892175"/>
        </p:xfrm>
        <a:graphic>
          <a:graphicData uri="http://schemas.openxmlformats.org/drawingml/2006/table">
            <a:tbl>
              <a:tblPr/>
              <a:tblGrid>
                <a:gridCol w="8218487"/>
              </a:tblGrid>
              <a:tr h="892175">
                <a:tc>
                  <a:txBody>
                    <a:bodyPr/>
                    <a:lstStyle/>
                    <a:p>
                      <a:pPr marL="342900" marR="0" lvl="0" indent="-342900" algn="ctr" defTabSz="914400" rtl="0" eaLnBrk="1" fontAlgn="ctr" latinLnBrk="0" hangingPunct="1">
                        <a:lnSpc>
                          <a:spcPct val="100000"/>
                        </a:lnSpc>
                        <a:spcBef>
                          <a:spcPct val="0"/>
                        </a:spcBef>
                        <a:spcAft>
                          <a:spcPct val="0"/>
                        </a:spcAft>
                        <a:buClrTx/>
                        <a:buSzTx/>
                        <a:buFontTx/>
                        <a:buNone/>
                      </a:pP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总包初审对比表</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2</a:t>
                      </a: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（与对标比较）</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72708" name="表格 72707"/>
          <p:cNvGraphicFramePr/>
          <p:nvPr>
            <p:custDataLst>
              <p:tags r:id="rId2"/>
            </p:custDataLst>
          </p:nvPr>
        </p:nvGraphicFramePr>
        <p:xfrm>
          <a:off x="538798" y="1341438"/>
          <a:ext cx="8147050" cy="4922838"/>
        </p:xfrm>
        <a:graphic>
          <a:graphicData uri="http://schemas.openxmlformats.org/drawingml/2006/table">
            <a:tbl>
              <a:tblPr/>
              <a:tblGrid>
                <a:gridCol w="576263"/>
                <a:gridCol w="1133475"/>
                <a:gridCol w="969962"/>
                <a:gridCol w="1384300"/>
                <a:gridCol w="1492250"/>
                <a:gridCol w="1312863"/>
                <a:gridCol w="1277937"/>
              </a:tblGrid>
              <a:tr h="561975">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楼号</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row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单位</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1</a:t>
                      </a:r>
                      <a:r>
                        <a:rPr lang="zh-CN" altLang="en-US" sz="1800" dirty="0">
                          <a:solidFill>
                            <a:schemeClr val="bg2"/>
                          </a:solidFill>
                          <a:latin typeface="楷体_GB2312" pitchFamily="49" charset="-122"/>
                        </a:rPr>
                        <a:t>＃楼</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2</a:t>
                      </a:r>
                      <a:r>
                        <a:rPr lang="zh-CN" altLang="en-US" sz="1800" dirty="0">
                          <a:solidFill>
                            <a:schemeClr val="bg2"/>
                          </a:solidFill>
                          <a:latin typeface="楷体_GB2312" pitchFamily="49" charset="-122"/>
                        </a:rPr>
                        <a:t>＃楼</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3</a:t>
                      </a:r>
                      <a:r>
                        <a:rPr lang="zh-CN" altLang="en-US" sz="1800" dirty="0">
                          <a:solidFill>
                            <a:schemeClr val="bg2"/>
                          </a:solidFill>
                          <a:latin typeface="楷体_GB2312" pitchFamily="49" charset="-122"/>
                        </a:rPr>
                        <a:t>＃楼</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Times New Roman" panose="02020603050405020304" pitchFamily="18" charset="0"/>
                          <a:ea typeface="宋体" panose="02010600030101010101" pitchFamily="2" charset="-122"/>
                        </a:rPr>
                        <a:t>……</a:t>
                      </a:r>
                      <a:endParaRPr lang="en-US" altLang="zh-CN"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88963">
                <a:tc gridSpan="2">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产品类型</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宋体" panose="02010600030101010101" pitchFamily="2" charset="-122"/>
                          <a:ea typeface="宋体" panose="02010600030101010101" pitchFamily="2" charset="-122"/>
                        </a:rPr>
                        <a:t>　</a:t>
                      </a:r>
                      <a:endParaRPr lang="zh-CN" altLang="en-US"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4187">
                <a:tc row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钢</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筋</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含</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量</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楷体_GB2312" pitchFamily="49" charset="-122"/>
                        </a:rPr>
                        <a:t>对标数据</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kg/m</a:t>
                      </a:r>
                      <a:r>
                        <a:rPr lang="en-US" altLang="zh-CN" sz="1800" baseline="30000" dirty="0">
                          <a:solidFill>
                            <a:schemeClr val="bg2"/>
                          </a:solidFill>
                          <a:latin typeface="楷体_GB2312" pitchFamily="49" charset="-122"/>
                        </a:rPr>
                        <a:t>2</a:t>
                      </a:r>
                      <a:endParaRPr lang="en-US" altLang="zh-CN" sz="1800" baseline="30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　</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宋体" panose="02010600030101010101" pitchFamily="2" charset="-122"/>
                          <a:ea typeface="宋体" panose="02010600030101010101" pitchFamily="2" charset="-122"/>
                        </a:rPr>
                        <a:t>　</a:t>
                      </a:r>
                      <a:endParaRPr lang="zh-CN" altLang="en-US"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44513">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楷体_GB2312" pitchFamily="49" charset="-122"/>
                        </a:rPr>
                        <a:t>预算数据</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kg/m</a:t>
                      </a:r>
                      <a:r>
                        <a:rPr lang="en-US" altLang="zh-CN" sz="1800" baseline="30000" dirty="0">
                          <a:solidFill>
                            <a:schemeClr val="bg2"/>
                          </a:solidFill>
                          <a:latin typeface="楷体_GB2312" pitchFamily="49" charset="-122"/>
                        </a:rPr>
                        <a:t>2</a:t>
                      </a:r>
                      <a:endParaRPr lang="en-US" altLang="zh-CN" sz="1800" baseline="30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　</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宋体" panose="02010600030101010101" pitchFamily="2" charset="-122"/>
                          <a:ea typeface="宋体" panose="02010600030101010101" pitchFamily="2" charset="-122"/>
                        </a:rPr>
                        <a:t>　</a:t>
                      </a:r>
                      <a:endParaRPr lang="zh-CN" altLang="en-US"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78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楷体_GB2312" pitchFamily="49" charset="-122"/>
                        </a:rPr>
                        <a:t>差异</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kg/m</a:t>
                      </a:r>
                      <a:r>
                        <a:rPr lang="en-US" altLang="zh-CN" sz="1800" baseline="30000" dirty="0">
                          <a:solidFill>
                            <a:schemeClr val="bg2"/>
                          </a:solidFill>
                          <a:latin typeface="楷体_GB2312" pitchFamily="49" charset="-122"/>
                        </a:rPr>
                        <a:t>2</a:t>
                      </a:r>
                      <a:endParaRPr lang="en-US" altLang="zh-CN" sz="1800" baseline="30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cs typeface="Arial" panose="020B0604020202020204" pitchFamily="34" charset="0"/>
                        </a:rPr>
                        <a:t>0</a:t>
                      </a:r>
                      <a:endParaRPr lang="en-US" altLang="zh-CN"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cs typeface="Arial" panose="020B0604020202020204" pitchFamily="34" charset="0"/>
                        </a:rPr>
                        <a:t>0</a:t>
                      </a:r>
                      <a:endParaRPr lang="en-US" altLang="zh-CN"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cs typeface="Arial" panose="020B0604020202020204" pitchFamily="34" charset="0"/>
                        </a:rPr>
                        <a:t>0</a:t>
                      </a:r>
                      <a:endParaRPr lang="en-US" altLang="zh-CN"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Times New Roman" panose="02020603050405020304" pitchFamily="18" charset="0"/>
                          <a:ea typeface="宋体" panose="02010600030101010101" pitchFamily="2" charset="-122"/>
                        </a:rPr>
                        <a:t>0</a:t>
                      </a:r>
                      <a:endParaRPr lang="en-US" altLang="zh-CN"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r>
              <a:tr h="492125">
                <a:tc rowSpan="3">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混</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凝</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土</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含</a:t>
                      </a:r>
                      <a:endParaRPr lang="zh-CN" altLang="en-US" sz="1800" dirty="0">
                        <a:solidFill>
                          <a:schemeClr val="bg2"/>
                        </a:solidFill>
                        <a:latin typeface="楷体_GB2312" pitchFamily="49" charset="-122"/>
                      </a:endParaRPr>
                    </a:p>
                    <a:p>
                      <a:pPr marL="342900" lvl="0" indent="-342900" algn="ctr" eaLnBrk="1" fontAlgn="ctr" hangingPunct="1">
                        <a:buNone/>
                      </a:pPr>
                      <a:r>
                        <a:rPr lang="zh-CN" altLang="en-US" sz="1800" dirty="0">
                          <a:solidFill>
                            <a:schemeClr val="bg2"/>
                          </a:solidFill>
                          <a:latin typeface="楷体_GB2312" pitchFamily="49" charset="-122"/>
                        </a:rPr>
                        <a:t>量</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楷体_GB2312" pitchFamily="49" charset="-122"/>
                        </a:rPr>
                        <a:t>对标数据</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m</a:t>
                      </a:r>
                      <a:r>
                        <a:rPr lang="en-US" altLang="zh-CN" sz="1800" baseline="30000" dirty="0">
                          <a:solidFill>
                            <a:schemeClr val="bg2"/>
                          </a:solidFill>
                          <a:latin typeface="楷体_GB2312" pitchFamily="49" charset="-122"/>
                        </a:rPr>
                        <a:t>3</a:t>
                      </a:r>
                      <a:r>
                        <a:rPr lang="en-US" altLang="zh-CN" sz="1800" dirty="0">
                          <a:solidFill>
                            <a:schemeClr val="bg2"/>
                          </a:solidFill>
                          <a:latin typeface="楷体_GB2312" pitchFamily="49" charset="-122"/>
                        </a:rPr>
                        <a:t>/m</a:t>
                      </a:r>
                      <a:r>
                        <a:rPr lang="en-US" altLang="zh-CN" sz="1800" baseline="30000" dirty="0">
                          <a:solidFill>
                            <a:schemeClr val="bg2"/>
                          </a:solidFill>
                          <a:latin typeface="楷体_GB2312" pitchFamily="49" charset="-122"/>
                        </a:rPr>
                        <a:t>2</a:t>
                      </a:r>
                      <a:endParaRPr lang="en-US" altLang="zh-CN" sz="1800" baseline="30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　</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宋体" panose="02010600030101010101" pitchFamily="2" charset="-122"/>
                          <a:ea typeface="宋体" panose="02010600030101010101" pitchFamily="2" charset="-122"/>
                        </a:rPr>
                        <a:t>　</a:t>
                      </a:r>
                      <a:endParaRPr lang="zh-CN" altLang="en-US"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5312">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楷体_GB2312" pitchFamily="49" charset="-122"/>
                        </a:rPr>
                        <a:t>预算数据</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m</a:t>
                      </a:r>
                      <a:r>
                        <a:rPr lang="en-US" altLang="zh-CN" sz="1800" baseline="30000" dirty="0">
                          <a:solidFill>
                            <a:schemeClr val="bg2"/>
                          </a:solidFill>
                          <a:latin typeface="楷体_GB2312" pitchFamily="49" charset="-122"/>
                        </a:rPr>
                        <a:t>3</a:t>
                      </a:r>
                      <a:r>
                        <a:rPr lang="en-US" altLang="zh-CN" sz="1800" dirty="0">
                          <a:solidFill>
                            <a:schemeClr val="bg2"/>
                          </a:solidFill>
                          <a:latin typeface="楷体_GB2312" pitchFamily="49" charset="-122"/>
                        </a:rPr>
                        <a:t>/m</a:t>
                      </a:r>
                      <a:r>
                        <a:rPr lang="en-US" altLang="zh-CN" sz="1800" baseline="30000" dirty="0">
                          <a:solidFill>
                            <a:schemeClr val="bg2"/>
                          </a:solidFill>
                          <a:latin typeface="楷体_GB2312" pitchFamily="49" charset="-122"/>
                        </a:rPr>
                        <a:t>2</a:t>
                      </a:r>
                      <a:endParaRPr lang="en-US" altLang="zh-CN" sz="1800" baseline="30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rPr>
                        <a:t>　</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zh-CN" altLang="en-US" sz="1800" dirty="0">
                          <a:solidFill>
                            <a:schemeClr val="bg2"/>
                          </a:solidFill>
                          <a:latin typeface="楷体_GB2312" pitchFamily="49" charset="-122"/>
                          <a:cs typeface="Arial" panose="020B0604020202020204" pitchFamily="34" charset="0"/>
                        </a:rPr>
                        <a:t>　</a:t>
                      </a:r>
                      <a:endParaRPr lang="zh-CN" altLang="en-US"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宋体" panose="02010600030101010101" pitchFamily="2" charset="-122"/>
                          <a:ea typeface="宋体" panose="02010600030101010101" pitchFamily="2" charset="-122"/>
                        </a:rPr>
                        <a:t>　</a:t>
                      </a:r>
                      <a:endParaRPr lang="zh-CN" altLang="en-US"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24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800" dirty="0">
                          <a:solidFill>
                            <a:schemeClr val="bg2"/>
                          </a:solidFill>
                          <a:latin typeface="楷体_GB2312" pitchFamily="49" charset="-122"/>
                        </a:rPr>
                        <a:t>差异</a:t>
                      </a:r>
                      <a:endParaRPr lang="zh-CN" altLang="en-US" sz="18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rPr>
                        <a:t>m</a:t>
                      </a:r>
                      <a:r>
                        <a:rPr lang="en-US" altLang="zh-CN" sz="1800" baseline="30000" dirty="0">
                          <a:solidFill>
                            <a:schemeClr val="bg2"/>
                          </a:solidFill>
                          <a:latin typeface="楷体_GB2312" pitchFamily="49" charset="-122"/>
                        </a:rPr>
                        <a:t>3</a:t>
                      </a:r>
                      <a:r>
                        <a:rPr lang="en-US" altLang="zh-CN" sz="1800" dirty="0">
                          <a:solidFill>
                            <a:schemeClr val="bg2"/>
                          </a:solidFill>
                          <a:latin typeface="楷体_GB2312" pitchFamily="49" charset="-122"/>
                        </a:rPr>
                        <a:t>/m</a:t>
                      </a:r>
                      <a:r>
                        <a:rPr lang="en-US" altLang="zh-CN" sz="1800" baseline="30000" dirty="0">
                          <a:solidFill>
                            <a:schemeClr val="bg2"/>
                          </a:solidFill>
                          <a:latin typeface="楷体_GB2312" pitchFamily="49" charset="-122"/>
                        </a:rPr>
                        <a:t>2</a:t>
                      </a:r>
                      <a:endParaRPr lang="en-US" altLang="zh-CN" sz="1800" baseline="30000" dirty="0">
                        <a:solidFill>
                          <a:schemeClr val="bg2"/>
                        </a:solidFill>
                        <a:latin typeface="楷体_GB2312" pitchFamily="49"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cs typeface="Arial" panose="020B0604020202020204" pitchFamily="34" charset="0"/>
                        </a:rPr>
                        <a:t>0</a:t>
                      </a:r>
                      <a:endParaRPr lang="en-US" altLang="zh-CN"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cs typeface="Arial" panose="020B0604020202020204" pitchFamily="34" charset="0"/>
                        </a:rPr>
                        <a:t>0</a:t>
                      </a:r>
                      <a:endParaRPr lang="en-US" altLang="zh-CN"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楷体_GB2312" pitchFamily="49" charset="-122"/>
                          <a:cs typeface="Arial" panose="020B0604020202020204" pitchFamily="34" charset="0"/>
                        </a:rPr>
                        <a:t>0</a:t>
                      </a:r>
                      <a:endParaRPr lang="en-US" altLang="zh-CN" sz="1800" dirty="0">
                        <a:solidFill>
                          <a:schemeClr val="bg2"/>
                        </a:solidFill>
                        <a:latin typeface="楷体_GB2312" pitchFamily="49" charset="-122"/>
                        <a:ea typeface="Arial" panose="020B0604020202020204" pitchFamily="34" charset="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algn="ctr" eaLnBrk="1" fontAlgn="ctr" hangingPunct="1">
                        <a:buNone/>
                      </a:pPr>
                      <a:r>
                        <a:rPr lang="en-US" altLang="zh-CN" sz="1800" dirty="0">
                          <a:solidFill>
                            <a:schemeClr val="bg2"/>
                          </a:solidFill>
                          <a:latin typeface="Times New Roman" panose="02020603050405020304" pitchFamily="18" charset="0"/>
                          <a:ea typeface="宋体" panose="02010600030101010101" pitchFamily="2" charset="-122"/>
                        </a:rPr>
                        <a:t>0</a:t>
                      </a:r>
                      <a:endParaRPr lang="en-US" altLang="zh-CN" sz="1800" dirty="0">
                        <a:solidFill>
                          <a:schemeClr val="bg2"/>
                        </a:solidFill>
                        <a:latin typeface="Times New Roman" panose="02020603050405020304" pitchFamily="18" charset="0"/>
                        <a:ea typeface="宋体" panose="02010600030101010101" pitchFamily="2" charset="-122"/>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r>
              <a:tr h="725488">
                <a:tc gridSpan="7">
                  <a:txBody>
                    <a:bodyPr/>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marL="342900" lvl="0" indent="-342900" eaLnBrk="1" fontAlgn="ctr" hangingPunct="1">
                        <a:buNone/>
                      </a:pPr>
                      <a:r>
                        <a:rPr lang="zh-CN" altLang="en-US" sz="1600" dirty="0">
                          <a:solidFill>
                            <a:schemeClr val="bg2"/>
                          </a:solidFill>
                          <a:latin typeface="楷体_GB2312" pitchFamily="49" charset="-122"/>
                        </a:rPr>
                        <a:t>注意：灰色区域有公式连接</a:t>
                      </a:r>
                      <a:endParaRPr lang="zh-CN" altLang="en-US" sz="2800" dirty="0">
                        <a:solidFill>
                          <a:schemeClr val="bg2"/>
                        </a:solidFill>
                        <a:latin typeface="楷体_GB2312" pitchFamily="49" charset="-122"/>
                      </a:endParaRPr>
                    </a:p>
                  </a:txBody>
                  <a:tcPr anchor="ctr" anchorCtr="0">
                    <a:lnL>
                      <a:noFill/>
                    </a:lnL>
                    <a:lnR>
                      <a:noFill/>
                    </a:lnR>
                    <a:lnT w="12700" cap="flat" cmpd="sng">
                      <a:solidFill>
                        <a:srgbClr val="000000"/>
                      </a:solidFill>
                      <a:prstDash val="solid"/>
                      <a:headEnd type="none" w="med" len="med"/>
                      <a:tailEnd type="none" w="med" len="med"/>
                    </a:lnT>
                    <a:lnB>
                      <a:noFill/>
                    </a:lnB>
                    <a:lnTlToBr>
                      <a:noFill/>
                    </a:lnTlToBr>
                    <a:lnBlToTr>
                      <a:noFill/>
                    </a:lnBlToTr>
                    <a:noFill/>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c hMerge="1">
                  <a:tcPr>
                    <a:lnT w="12700" cap="flat" cmpd="sng">
                      <a:solidFill>
                        <a:srgbClr val="000000"/>
                      </a:solidFill>
                      <a:prstDash val="solid"/>
                      <a:headEnd type="none" w="med" len="med"/>
                      <a:tailEnd type="none" w="med" len="med"/>
                    </a:lnT>
                  </a:tcPr>
                </a:tc>
              </a:tr>
            </a:tbl>
          </a:graphicData>
        </a:graphic>
      </p:graphicFrame>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2" name="图片"/>
          <p:cNvPicPr>
            <a:picLocks noChangeAspect="1"/>
          </p:cNvPicPr>
          <p:nvPr userDrawn="1">
            <p:ph idx="1"/>
          </p:nvPr>
        </p:nvPicPr>
        <p:blipFill rotWithShape="1">
          <a:blip r:embed="rId1" cstate="print">
            <a:extLst>
              <a:ext uri="{28A0092B-C50C-407E-A947-70E740481C1C}">
                <a14:useLocalDpi xmlns:a14="http://schemas.microsoft.com/office/drawing/2010/main" val="0"/>
              </a:ext>
            </a:extLst>
          </a:blip>
          <a:srcRect t="2" b="39"/>
          <a:stretch>
            <a:fillRect/>
          </a:stretch>
        </p:blipFill>
        <p:spPr>
          <a:xfrm>
            <a:off x="17780" y="-15240"/>
            <a:ext cx="9113520" cy="6873875"/>
          </a:xfrm>
          <a:prstGeom prst="rect">
            <a:avLst/>
          </a:prstGeom>
        </p:spPr>
      </p:pic>
      <p:sp>
        <p:nvSpPr>
          <p:cNvPr id="73732" name="Text Box 4"/>
          <p:cNvSpPr txBox="1"/>
          <p:nvPr/>
        </p:nvSpPr>
        <p:spPr>
          <a:xfrm>
            <a:off x="611188" y="333375"/>
            <a:ext cx="7705725" cy="274638"/>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25285" name="Group 5"/>
          <p:cNvGraphicFramePr>
            <a:graphicFrameLocks noGrp="1"/>
          </p:cNvGraphicFramePr>
          <p:nvPr>
            <p:custDataLst>
              <p:tags r:id="rId2"/>
            </p:custDataLst>
          </p:nvPr>
        </p:nvGraphicFramePr>
        <p:xfrm>
          <a:off x="404495" y="1218565"/>
          <a:ext cx="8272780" cy="5205095"/>
        </p:xfrm>
        <a:graphic>
          <a:graphicData uri="http://schemas.openxmlformats.org/drawingml/2006/table">
            <a:tbl>
              <a:tblPr/>
              <a:tblGrid>
                <a:gridCol w="431165"/>
                <a:gridCol w="1191895"/>
                <a:gridCol w="523240"/>
                <a:gridCol w="722630"/>
                <a:gridCol w="574040"/>
                <a:gridCol w="857885"/>
                <a:gridCol w="872490"/>
                <a:gridCol w="634365"/>
                <a:gridCol w="683895"/>
                <a:gridCol w="894080"/>
                <a:gridCol w="887095"/>
              </a:tblGrid>
              <a:tr h="374650">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成本项目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指标汇总</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综合消耗系数</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咨询公司</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施工单位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差异</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r>
              <a:tr h="457200">
                <a:tc vMerge="1">
                  <a:tcPr/>
                </a:tc>
                <a:tc vMerge="1">
                  <a:tcPr/>
                </a:tc>
                <a:tc vMerge="1">
                  <a:tcPr/>
                </a:tc>
                <a:tc vMerge="1">
                  <a:tcPr/>
                </a:tc>
                <a:tc v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1623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主体建筑工程</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r>
              <a:tr h="31559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基础工程费</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35369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土方工程</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259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土方挖运</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3</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8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土方回填</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3</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861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2 </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结构及粗装修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31623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混凝土框架</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989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混凝土（地下）</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3</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钢筋（地下）</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kg/m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259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混凝土（地上）</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3</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528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钢筋（地上）</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kg/m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39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砌体</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3</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625459" name="Group 179"/>
          <p:cNvGraphicFramePr>
            <a:graphicFrameLocks noGrp="1"/>
          </p:cNvGraphicFramePr>
          <p:nvPr/>
        </p:nvGraphicFramePr>
        <p:xfrm>
          <a:off x="900113" y="547370"/>
          <a:ext cx="7703820" cy="647700"/>
        </p:xfrm>
        <a:graphic>
          <a:graphicData uri="http://schemas.openxmlformats.org/drawingml/2006/table">
            <a:tbl>
              <a:tblPr/>
              <a:tblGrid>
                <a:gridCol w="7703820"/>
              </a:tblGrid>
              <a:tr h="64770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总包初审对比表</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3</a:t>
                      </a: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（分楼型各项指标对比）</a:t>
                      </a:r>
                      <a:endParaRPr kumimoji="1" lang="zh-CN" altLang="en-US" sz="3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74754" name="Text Box 4"/>
          <p:cNvSpPr txBox="1"/>
          <p:nvPr/>
        </p:nvSpPr>
        <p:spPr>
          <a:xfrm>
            <a:off x="611188" y="333375"/>
            <a:ext cx="7705725" cy="274638"/>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24445" name="Group 189"/>
          <p:cNvGraphicFramePr>
            <a:graphicFrameLocks noGrp="1"/>
          </p:cNvGraphicFramePr>
          <p:nvPr>
            <p:custDataLst>
              <p:tags r:id="rId2"/>
            </p:custDataLst>
          </p:nvPr>
        </p:nvGraphicFramePr>
        <p:xfrm>
          <a:off x="468313" y="1123315"/>
          <a:ext cx="8280400" cy="5278755"/>
        </p:xfrm>
        <a:graphic>
          <a:graphicData uri="http://schemas.openxmlformats.org/drawingml/2006/table">
            <a:tbl>
              <a:tblPr/>
              <a:tblGrid>
                <a:gridCol w="358775"/>
                <a:gridCol w="1521460"/>
                <a:gridCol w="496252"/>
                <a:gridCol w="713105"/>
                <a:gridCol w="629920"/>
                <a:gridCol w="714375"/>
                <a:gridCol w="836930"/>
                <a:gridCol w="705485"/>
                <a:gridCol w="857885"/>
                <a:gridCol w="649605"/>
                <a:gridCol w="796608"/>
              </a:tblGrid>
              <a:tr h="301625">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成本项目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指标汇总</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综合消耗系数</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咨询公司</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施工单位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差异</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r>
              <a:tr h="374650">
                <a:tc vMerge="1">
                  <a:tcPr/>
                </a:tc>
                <a:tc vMerge="1">
                  <a:tcPr/>
                </a:tc>
                <a:tc vMerge="1">
                  <a:tcPr/>
                </a:tc>
                <a:tc vMerge="1">
                  <a:tcPr/>
                </a:tc>
                <a:tc v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找平及抹灰</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水泥砂浆楼地面</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87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内墙面砂浆抹面</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外墙面砂浆抹面</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天棚</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墙面批腻子</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Times New Roman" panose="02020603050405020304"/>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防水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2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厨卫墙面防水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厨卫地面防水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室内地面防水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室外墙面防水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屋面、露台防水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624435" name="Group 179"/>
          <p:cNvGraphicFramePr>
            <a:graphicFrameLocks noGrp="1"/>
          </p:cNvGraphicFramePr>
          <p:nvPr/>
        </p:nvGraphicFramePr>
        <p:xfrm>
          <a:off x="900113" y="475615"/>
          <a:ext cx="7704138" cy="647700"/>
        </p:xfrm>
        <a:graphic>
          <a:graphicData uri="http://schemas.openxmlformats.org/drawingml/2006/table">
            <a:tbl>
              <a:tblPr/>
              <a:tblGrid>
                <a:gridCol w="7704137"/>
              </a:tblGrid>
              <a:tr h="64770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总包初审对比表</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3</a:t>
                      </a: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（分楼型各项指标对比</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2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（续）</a:t>
                      </a:r>
                      <a:endParaRPr kumimoji="1" lang="zh-CN" altLang="en-US" sz="2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1270" y="635"/>
            <a:ext cx="9192260" cy="6878955"/>
          </a:xfrm>
          <a:prstGeom prst="rect">
            <a:avLst/>
          </a:prstGeom>
        </p:spPr>
      </p:pic>
      <p:sp>
        <p:nvSpPr>
          <p:cNvPr id="75778" name="Text Box 4"/>
          <p:cNvSpPr txBox="1"/>
          <p:nvPr/>
        </p:nvSpPr>
        <p:spPr>
          <a:xfrm>
            <a:off x="611188" y="333375"/>
            <a:ext cx="7705725" cy="274638"/>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26493" name="Group 189"/>
          <p:cNvGraphicFramePr>
            <a:graphicFrameLocks noGrp="1"/>
          </p:cNvGraphicFramePr>
          <p:nvPr>
            <p:custDataLst>
              <p:tags r:id="rId2"/>
            </p:custDataLst>
          </p:nvPr>
        </p:nvGraphicFramePr>
        <p:xfrm>
          <a:off x="468313" y="1195070"/>
          <a:ext cx="8280400" cy="5041265"/>
        </p:xfrm>
        <a:graphic>
          <a:graphicData uri="http://schemas.openxmlformats.org/drawingml/2006/table">
            <a:tbl>
              <a:tblPr/>
              <a:tblGrid>
                <a:gridCol w="358775"/>
                <a:gridCol w="1111885"/>
                <a:gridCol w="814070"/>
                <a:gridCol w="723582"/>
                <a:gridCol w="520065"/>
                <a:gridCol w="840423"/>
                <a:gridCol w="809625"/>
                <a:gridCol w="679450"/>
                <a:gridCol w="921385"/>
                <a:gridCol w="685800"/>
                <a:gridCol w="815340"/>
              </a:tblGrid>
              <a:tr h="383540">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成本项目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指标汇总</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综合消耗系数</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咨询公司</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施工单位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差异</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r>
              <a:tr h="447675">
                <a:tc vMerge="1">
                  <a:tcPr/>
                </a:tc>
                <a:tc vMerge="1">
                  <a:tcPr/>
                </a:tc>
                <a:tc vMerge="1">
                  <a:tcPr/>
                </a:tc>
                <a:tc vMerge="1">
                  <a:tcPr/>
                </a:tc>
                <a:tc v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屋面装修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87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外立面装修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面砖</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涂料</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石材</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2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建筑保温</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外保温</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其他</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元</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1" lang="zh-CN"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626483" name="Group 179"/>
          <p:cNvGraphicFramePr>
            <a:graphicFrameLocks noGrp="1"/>
          </p:cNvGraphicFramePr>
          <p:nvPr/>
        </p:nvGraphicFramePr>
        <p:xfrm>
          <a:off x="900113" y="547370"/>
          <a:ext cx="7704138" cy="647700"/>
        </p:xfrm>
        <a:graphic>
          <a:graphicData uri="http://schemas.openxmlformats.org/drawingml/2006/table">
            <a:tbl>
              <a:tblPr/>
              <a:tblGrid>
                <a:gridCol w="7704137"/>
              </a:tblGrid>
              <a:tr h="64770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总包初审对比表</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3</a:t>
                      </a: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（分楼型各项指标对比</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2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（续）</a:t>
                      </a:r>
                      <a:endParaRPr kumimoji="1" lang="zh-CN" altLang="en-US" sz="2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219" name="Text Box 3"/>
          <p:cNvSpPr txBox="1"/>
          <p:nvPr/>
        </p:nvSpPr>
        <p:spPr>
          <a:xfrm>
            <a:off x="0" y="252413"/>
            <a:ext cx="8316913" cy="579437"/>
          </a:xfrm>
          <a:prstGeom prst="rect">
            <a:avLst/>
          </a:prstGeom>
          <a:solidFill>
            <a:srgbClr val="CC0000"/>
          </a:solidFill>
          <a:ln w="9525">
            <a:noFill/>
          </a:ln>
        </p:spPr>
        <p:txBody>
          <a:bodyPr>
            <a:spAutoFit/>
          </a:bodyPr>
          <a:p>
            <a:pPr marL="457200" indent="-457200" eaLnBrk="0" hangingPunct="0">
              <a:spcBef>
                <a:spcPct val="20000"/>
              </a:spcBef>
            </a:pPr>
            <a:r>
              <a:rPr lang="zh-CN" altLang="en-US" dirty="0">
                <a:latin typeface="Times New Roman" panose="02020603050405020304" pitchFamily="18" charset="0"/>
              </a:rPr>
              <a:t>清单与其他法律、法规、文件的关系</a:t>
            </a:r>
            <a:endParaRPr lang="zh-CN" altLang="en-US" dirty="0">
              <a:latin typeface="Times New Roman" panose="02020603050405020304" pitchFamily="18" charset="0"/>
            </a:endParaRPr>
          </a:p>
        </p:txBody>
      </p:sp>
      <p:sp>
        <p:nvSpPr>
          <p:cNvPr id="9220" name="Rectangle 33"/>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
        <p:nvSpPr>
          <p:cNvPr id="9221" name="Rectangle 34"/>
          <p:cNvSpPr/>
          <p:nvPr/>
        </p:nvSpPr>
        <p:spPr>
          <a:xfrm>
            <a:off x="468313" y="1196658"/>
            <a:ext cx="8153400" cy="4968875"/>
          </a:xfrm>
          <a:prstGeom prst="rect">
            <a:avLst/>
          </a:prstGeom>
          <a:noFill/>
          <a:ln w="9525">
            <a:noFill/>
          </a:ln>
        </p:spPr>
        <p:txBody>
          <a:bodyPr/>
          <a:p>
            <a:pPr algn="l">
              <a:lnSpc>
                <a:spcPct val="150000"/>
              </a:lnSpc>
              <a:spcBef>
                <a:spcPts val="0"/>
              </a:spcBef>
              <a:buClrTx/>
              <a:buSzTx/>
              <a:buFontTx/>
            </a:pPr>
            <a:r>
              <a:rPr lang="en-US" altLang="zh-CN" sz="2400" b="1" dirty="0">
                <a:latin typeface="微软雅黑" panose="020B0503020204020204" charset="-122"/>
                <a:ea typeface="微软雅黑" panose="020B0503020204020204" charset="-122"/>
                <a:cs typeface="微软雅黑" panose="020B0503020204020204" charset="-122"/>
              </a:rPr>
              <a:t>2  招标文件编制质量</a:t>
            </a:r>
            <a:endParaRPr lang="en-US" altLang="zh-CN" sz="2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r>
              <a:rPr lang="zh-CN" altLang="en-US" sz="28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由于没有技术规范或未对设备</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物料选型作出深入研究，或各投标单位对档次、标准的理解差异过大从而导致标价差异和定标的困难，或全按暂估价进行招标，不能通过招标形成系统配置优化和价格确定，并增加日后工程及造价管理困难。</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整体招标文件的编制重点仅注重于招投标程序限制条款上，未能根据具体项目和具体合同需要，形成特色化的评标办法。</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buNone/>
            </a:pPr>
            <a:r>
              <a:rPr lang="zh-CN" altLang="en-US" sz="2800" dirty="0">
                <a:latin typeface="微软雅黑" panose="020B0503020204020204" charset="-122"/>
                <a:ea typeface="微软雅黑" panose="020B0503020204020204" charset="-122"/>
                <a:cs typeface="微软雅黑" panose="020B0503020204020204" charset="-122"/>
              </a:rPr>
              <a:t>    </a:t>
            </a:r>
            <a:endParaRPr lang="zh-CN" altLang="en-US" sz="28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p:pic>
        <p:nvPicPr>
          <p:cNvPr id="5" name="图片"/>
          <p:cNvPicPr>
            <a:picLocks noChangeAspect="1"/>
          </p:cNvPicPr>
          <p:nvPr userDrawn="1"/>
        </p:nvPicPr>
        <p:blipFill rotWithShape="1">
          <a:blip r:embed="rId1" cstate="print">
            <a:extLst>
              <a:ext uri="{28A0092B-C50C-407E-A947-70E740481C1C}">
                <a14:useLocalDpi xmlns:a14="http://schemas.microsoft.com/office/drawing/2010/main" val="0"/>
              </a:ext>
            </a:extLst>
          </a:blip>
          <a:srcRect t="2" b="39"/>
          <a:stretch>
            <a:fillRect/>
          </a:stretch>
        </p:blipFill>
        <p:spPr>
          <a:xfrm>
            <a:off x="0" y="0"/>
            <a:ext cx="9192260" cy="6878955"/>
          </a:xfrm>
          <a:prstGeom prst="rect">
            <a:avLst/>
          </a:prstGeom>
        </p:spPr>
      </p:pic>
      <p:sp>
        <p:nvSpPr>
          <p:cNvPr id="76802" name="Text Box 282"/>
          <p:cNvSpPr txBox="1"/>
          <p:nvPr/>
        </p:nvSpPr>
        <p:spPr>
          <a:xfrm>
            <a:off x="611188" y="333375"/>
            <a:ext cx="7705725" cy="274638"/>
          </a:xfrm>
          <a:prstGeom prst="rect">
            <a:avLst/>
          </a:prstGeom>
          <a:noFill/>
          <a:ln w="9525">
            <a:noFill/>
          </a:ln>
        </p:spPr>
        <p:txBody>
          <a:bodyPr>
            <a:spAutoFit/>
          </a:bodyPr>
          <a:p>
            <a:pPr>
              <a:spcBef>
                <a:spcPct val="50000"/>
              </a:spcBef>
            </a:pPr>
            <a:endParaRPr lang="zh-CN" altLang="zh-CN" sz="1800" dirty="0">
              <a:solidFill>
                <a:schemeClr val="bg2"/>
              </a:solidFill>
              <a:latin typeface="Arial" panose="020B0604020202020204" pitchFamily="34" charset="0"/>
              <a:ea typeface="宋体" panose="02010600030101010101" pitchFamily="2" charset="-122"/>
            </a:endParaRPr>
          </a:p>
        </p:txBody>
      </p:sp>
      <p:graphicFrame>
        <p:nvGraphicFramePr>
          <p:cNvPr id="6627875" name="Group 547"/>
          <p:cNvGraphicFramePr>
            <a:graphicFrameLocks noGrp="1"/>
          </p:cNvGraphicFramePr>
          <p:nvPr>
            <p:custDataLst>
              <p:tags r:id="rId2"/>
            </p:custDataLst>
          </p:nvPr>
        </p:nvGraphicFramePr>
        <p:xfrm>
          <a:off x="322580" y="915670"/>
          <a:ext cx="8498205" cy="5647055"/>
        </p:xfrm>
        <a:graphic>
          <a:graphicData uri="http://schemas.openxmlformats.org/drawingml/2006/table">
            <a:tbl>
              <a:tblPr/>
              <a:tblGrid>
                <a:gridCol w="433388"/>
                <a:gridCol w="1527810"/>
                <a:gridCol w="513715"/>
                <a:gridCol w="659765"/>
                <a:gridCol w="653415"/>
                <a:gridCol w="734695"/>
                <a:gridCol w="836295"/>
                <a:gridCol w="671195"/>
                <a:gridCol w="812165"/>
                <a:gridCol w="786130"/>
                <a:gridCol w="869315"/>
              </a:tblGrid>
              <a:tr h="401320">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序号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成本项目</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指标汇总</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综合消耗系数</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咨询公司</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施工单位</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差异</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r>
              <a:tr h="302260">
                <a:tc vMerge="1">
                  <a:tcPr/>
                </a:tc>
                <a:tc vMerge="1">
                  <a:tcPr/>
                </a:tc>
                <a:tc vMerge="1">
                  <a:tcPr/>
                </a:tc>
                <a:tc vMerge="1">
                  <a:tcPr/>
                </a:tc>
                <a:tc v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fontAlgn="ctr">
                        <a:lnSpc>
                          <a:spcPct val="100000"/>
                        </a:lnSpc>
                        <a:spcBef>
                          <a:spcPct val="0"/>
                        </a:spcBef>
                        <a:spcAft>
                          <a:spcPct val="0"/>
                        </a:spcAft>
                        <a:buClrTx/>
                        <a:buSzTx/>
                        <a:buFontTx/>
                        <a:buNone/>
                      </a:pPr>
                      <a:r>
                        <a:rPr kumimoji="1" lang="zh-CN" altLang="en-US" sz="1200" b="1" smtClean="0">
                          <a:ln>
                            <a:noFill/>
                          </a:ln>
                          <a:solidFill>
                            <a:schemeClr val="bg2"/>
                          </a:solidFill>
                          <a:effectLst/>
                          <a:latin typeface="楷体_GB2312" pitchFamily="49" charset="-122"/>
                          <a:ea typeface="楷体_GB2312" pitchFamily="49" charset="-122"/>
                          <a:sym typeface="+mn-ea"/>
                        </a:rPr>
                        <a:t>工程量</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总价（元）</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主体安装工程</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r>
              <a:tr h="3206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1" i="0" u="none" strike="noStrike" cap="none" normalizeH="0" baseline="0" smtClean="0">
                          <a:ln>
                            <a:noFill/>
                          </a:ln>
                          <a:solidFill>
                            <a:schemeClr val="bg2"/>
                          </a:solidFill>
                          <a:effectLst/>
                          <a:latin typeface="楷体_GB2312" pitchFamily="49" charset="-122"/>
                          <a:ea typeface="楷体_GB2312" pitchFamily="49" charset="-122"/>
                        </a:rPr>
                        <a:t>1</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室内水暖气电</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1"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3587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室内给排水</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846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PPR</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冷热水中水管材</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353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PVC</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UPVC</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排水管</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室内采暖系统</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95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镀锌钢管</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铝塑采暖管</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580">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散热器片</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组</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温控阀</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个</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3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endPar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室内电气工程</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16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PVC</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电线套管</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m/m</a:t>
                      </a:r>
                      <a:r>
                        <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rPr>
                        <a:t>2</a:t>
                      </a:r>
                      <a:endParaRPr kumimoji="1" lang="en-US" altLang="zh-CN" sz="1200" b="0" i="0" u="none" strike="noStrike" cap="none" normalizeH="0" baseline="3000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559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开关面板</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个</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户内配电箱</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个</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909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 </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电线</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个</a:t>
                      </a:r>
                      <a:r>
                        <a:rPr kumimoji="1" lang="en-US" altLang="zh-CN" sz="1200" b="0"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户</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pPr>
                      <a:r>
                        <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rPr>
                        <a:t>　</a:t>
                      </a:r>
                      <a:endParaRPr kumimoji="1" lang="zh-CN" altLang="en-US" sz="1200" b="0" i="0" u="none" strike="noStrike" cap="none" normalizeH="0" baseline="0" smtClean="0">
                        <a:ln>
                          <a:noFill/>
                        </a:ln>
                        <a:solidFill>
                          <a:schemeClr val="bg2"/>
                        </a:solidFill>
                        <a:effectLst/>
                        <a:latin typeface="楷体_GB2312" pitchFamily="49" charset="-122"/>
                        <a:ea typeface="楷体_GB2312" pitchFamily="49" charset="-122"/>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627785" name="Group 457"/>
          <p:cNvGraphicFramePr>
            <a:graphicFrameLocks noGrp="1"/>
          </p:cNvGraphicFramePr>
          <p:nvPr/>
        </p:nvGraphicFramePr>
        <p:xfrm>
          <a:off x="684848" y="259715"/>
          <a:ext cx="7704138" cy="647700"/>
        </p:xfrm>
        <a:graphic>
          <a:graphicData uri="http://schemas.openxmlformats.org/drawingml/2006/table">
            <a:tbl>
              <a:tblPr/>
              <a:tblGrid>
                <a:gridCol w="7704137"/>
              </a:tblGrid>
              <a:tr h="64770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总包初审对比表</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3</a:t>
                      </a:r>
                      <a:r>
                        <a:rPr kumimoji="1" lang="zh-CN" altLang="en-US" sz="2800" b="1" i="0" u="none" strike="noStrike" cap="none" normalizeH="0" baseline="0" smtClean="0">
                          <a:ln>
                            <a:noFill/>
                          </a:ln>
                          <a:solidFill>
                            <a:schemeClr val="bg2"/>
                          </a:solidFill>
                          <a:effectLst/>
                          <a:latin typeface="楷体_GB2312" pitchFamily="49" charset="-122"/>
                          <a:ea typeface="楷体_GB2312" pitchFamily="49" charset="-122"/>
                        </a:rPr>
                        <a:t>（分楼型各项指标对比</a:t>
                      </a:r>
                      <a:r>
                        <a:rPr kumimoji="1" lang="en-US" altLang="zh-CN" sz="2800" b="1" i="0" u="none" strike="noStrike" cap="none" normalizeH="0" baseline="0" smtClean="0">
                          <a:ln>
                            <a:noFill/>
                          </a:ln>
                          <a:solidFill>
                            <a:schemeClr val="bg2"/>
                          </a:solidFill>
                          <a:effectLst/>
                          <a:latin typeface="楷体_GB2312" pitchFamily="49" charset="-122"/>
                          <a:ea typeface="楷体_GB2312" pitchFamily="49" charset="-122"/>
                        </a:rPr>
                        <a:t>)</a:t>
                      </a:r>
                      <a:r>
                        <a:rPr kumimoji="1" lang="zh-CN" altLang="en-US" sz="2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（续）</a:t>
                      </a:r>
                      <a:endParaRPr kumimoji="1" lang="zh-CN" altLang="en-US" sz="2800" b="1"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77827" name="Rectangle 2"/>
          <p:cNvSpPr/>
          <p:nvPr/>
        </p:nvSpPr>
        <p:spPr>
          <a:xfrm>
            <a:off x="470535" y="1268730"/>
            <a:ext cx="8108950" cy="4899025"/>
          </a:xfrm>
          <a:prstGeom prst="rect">
            <a:avLst/>
          </a:prstGeom>
          <a:noFill/>
          <a:ln w="9525">
            <a:noFill/>
          </a:ln>
        </p:spPr>
        <p:txBody>
          <a:bodyPr/>
          <a:p>
            <a:pPr>
              <a:lnSpc>
                <a:spcPct val="150000"/>
              </a:lnSpc>
              <a:spcBef>
                <a:spcPts val="0"/>
              </a:spcBef>
              <a:buChar char="•"/>
            </a:pPr>
            <a:r>
              <a:rPr lang="en-US" altLang="zh-CN" sz="2000" b="1" dirty="0">
                <a:latin typeface="微软雅黑" panose="020B0503020204020204" charset="-122"/>
                <a:ea typeface="微软雅黑" panose="020B0503020204020204" charset="-122"/>
              </a:rPr>
              <a:t>  </a:t>
            </a:r>
            <a:r>
              <a:rPr lang="zh-CN" altLang="en-US" sz="2000" b="1" dirty="0">
                <a:latin typeface="微软雅黑" panose="020B0503020204020204" charset="-122"/>
                <a:ea typeface="微软雅黑" panose="020B0503020204020204" charset="-122"/>
              </a:rPr>
              <a:t>可根据委托人要求负责审核建设工程施工合同中与工程计量、计价、付款、变更费用、索赔费用、结算处理等内容相关的合同条款。</a:t>
            </a:r>
            <a:endParaRPr lang="zh-CN" altLang="en-US" sz="2000" b="1" dirty="0">
              <a:latin typeface="微软雅黑" panose="020B0503020204020204" charset="-122"/>
              <a:ea typeface="微软雅黑" panose="020B0503020204020204" charset="-122"/>
            </a:endParaRPr>
          </a:p>
        </p:txBody>
      </p:sp>
      <p:sp>
        <p:nvSpPr>
          <p:cNvPr id="77828" name="Text Box 3"/>
          <p:cNvSpPr/>
          <p:nvPr/>
        </p:nvSpPr>
        <p:spPr>
          <a:xfrm>
            <a:off x="0" y="25812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合同条件咨询</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78851" name="Rectangle 2"/>
          <p:cNvSpPr/>
          <p:nvPr/>
        </p:nvSpPr>
        <p:spPr>
          <a:xfrm>
            <a:off x="470535" y="1268095"/>
            <a:ext cx="8144510" cy="5544820"/>
          </a:xfrm>
          <a:prstGeom prst="rect">
            <a:avLst/>
          </a:prstGeom>
          <a:noFill/>
          <a:ln w="9525">
            <a:noFill/>
          </a:ln>
        </p:spPr>
        <p:txBody>
          <a:bodyPr/>
          <a:p>
            <a:pPr>
              <a:lnSpc>
                <a:spcPct val="150000"/>
              </a:lnSpc>
              <a:spcBef>
                <a:spcPts val="0"/>
              </a:spcBef>
              <a:buChar char="•"/>
            </a:pPr>
            <a:r>
              <a:rPr lang="en-US" altLang="zh-CN" sz="2000" b="1" dirty="0">
                <a:latin typeface="微软雅黑" panose="020B0503020204020204" charset="-122"/>
                <a:ea typeface="微软雅黑" panose="020B0503020204020204" charset="-122"/>
                <a:cs typeface="微软雅黑" panose="020B0503020204020204" charset="-122"/>
              </a:rPr>
              <a:t>  </a:t>
            </a:r>
            <a:r>
              <a:rPr lang="zh-CN" altLang="en-US" sz="2000" b="1" dirty="0">
                <a:latin typeface="微软雅黑" panose="020B0503020204020204" charset="-122"/>
                <a:ea typeface="微软雅黑" panose="020B0503020204020204" charset="-122"/>
                <a:cs typeface="微软雅黑" panose="020B0503020204020204" charset="-122"/>
              </a:rPr>
              <a:t>应建议委托人在合同条款中对涉及工程造价的下列事项进行约定：</a:t>
            </a:r>
            <a:endParaRPr lang="zh-CN" altLang="en-US" sz="2000" b="1"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、约定合同计价形式。</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、工程预付款的数额、支付时限及抵扣方式。</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3</a:t>
            </a:r>
            <a:r>
              <a:rPr lang="zh-CN" altLang="en-US" sz="2000" dirty="0">
                <a:latin typeface="微软雅黑" panose="020B0503020204020204" charset="-122"/>
                <a:ea typeface="微软雅黑" panose="020B0503020204020204" charset="-122"/>
                <a:cs typeface="微软雅黑" panose="020B0503020204020204" charset="-122"/>
              </a:rPr>
              <a:t>、工程进度款的支付数额、方式及时限。</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4</a:t>
            </a:r>
            <a:r>
              <a:rPr lang="zh-CN" altLang="en-US" sz="2000" dirty="0">
                <a:latin typeface="微软雅黑" panose="020B0503020204020204" charset="-122"/>
                <a:ea typeface="微软雅黑" panose="020B0503020204020204" charset="-122"/>
                <a:cs typeface="微软雅黑" panose="020B0503020204020204" charset="-122"/>
              </a:rPr>
              <a:t>、工程中发生变更时，工程价款的调整或索赔方式以及时限。</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5</a:t>
            </a:r>
            <a:r>
              <a:rPr lang="zh-CN" altLang="en-US" sz="2000" dirty="0">
                <a:latin typeface="微软雅黑" panose="020B0503020204020204" charset="-122"/>
                <a:ea typeface="微软雅黑" panose="020B0503020204020204" charset="-122"/>
                <a:cs typeface="微软雅黑" panose="020B0503020204020204" charset="-122"/>
              </a:rPr>
              <a:t>、发生工程价款纠纷的解决方法和程序。</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6</a:t>
            </a:r>
            <a:r>
              <a:rPr lang="zh-CN" altLang="en-US" sz="2000" dirty="0">
                <a:latin typeface="微软雅黑" panose="020B0503020204020204" charset="-122"/>
                <a:ea typeface="微软雅黑" panose="020B0503020204020204" charset="-122"/>
                <a:cs typeface="微软雅黑" panose="020B0503020204020204" charset="-122"/>
              </a:rPr>
              <a:t>、约定承担风险的范围及幅度以及超出约定范围和幅度的调整办法。</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78852" name="Text Box 3"/>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合同条件咨询</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79875" name="Rectangle 2"/>
          <p:cNvSpPr/>
          <p:nvPr/>
        </p:nvSpPr>
        <p:spPr>
          <a:xfrm>
            <a:off x="467995" y="1268730"/>
            <a:ext cx="8024495" cy="4683125"/>
          </a:xfrm>
          <a:prstGeom prst="rect">
            <a:avLst/>
          </a:prstGeom>
          <a:noFill/>
          <a:ln w="9525">
            <a:noFill/>
          </a:ln>
        </p:spPr>
        <p:txBody>
          <a:bodyPr/>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 7</a:t>
            </a:r>
            <a:r>
              <a:rPr lang="zh-CN" altLang="en-US" sz="2000" dirty="0">
                <a:latin typeface="微软雅黑" panose="020B0503020204020204" charset="-122"/>
                <a:ea typeface="微软雅黑" panose="020B0503020204020204" charset="-122"/>
                <a:cs typeface="微软雅黑" panose="020B0503020204020204" charset="-122"/>
              </a:rPr>
              <a:t>、工程竣工价款的结算确定、支付方式及时限。</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8</a:t>
            </a:r>
            <a:r>
              <a:rPr lang="zh-CN" altLang="en-US" sz="2000" dirty="0">
                <a:latin typeface="微软雅黑" panose="020B0503020204020204" charset="-122"/>
                <a:ea typeface="微软雅黑" panose="020B0503020204020204" charset="-122"/>
                <a:cs typeface="微软雅黑" panose="020B0503020204020204" charset="-122"/>
              </a:rPr>
              <a:t>、安全文明措施和保险费用。</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9</a:t>
            </a:r>
            <a:r>
              <a:rPr lang="zh-CN" altLang="en-US" sz="2000" dirty="0">
                <a:latin typeface="微软雅黑" panose="020B0503020204020204" charset="-122"/>
                <a:ea typeface="微软雅黑" panose="020B0503020204020204" charset="-122"/>
                <a:cs typeface="微软雅黑" panose="020B0503020204020204" charset="-122"/>
              </a:rPr>
              <a:t>、工期提前或延后和质量的奖惩办法。</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10</a:t>
            </a:r>
            <a:r>
              <a:rPr lang="zh-CN" altLang="en-US" sz="2000" dirty="0">
                <a:latin typeface="微软雅黑" panose="020B0503020204020204" charset="-122"/>
                <a:ea typeface="微软雅黑" panose="020B0503020204020204" charset="-122"/>
                <a:cs typeface="微软雅黑" panose="020B0503020204020204" charset="-122"/>
              </a:rPr>
              <a:t>、与履行合同、支付价款相关的担保事项。</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11</a:t>
            </a:r>
            <a:r>
              <a:rPr lang="zh-CN" altLang="en-US" sz="2000" dirty="0">
                <a:latin typeface="微软雅黑" panose="020B0503020204020204" charset="-122"/>
                <a:ea typeface="微软雅黑" panose="020B0503020204020204" charset="-122"/>
                <a:cs typeface="微软雅黑" panose="020B0503020204020204" charset="-122"/>
              </a:rPr>
              <a:t>、委托人对造价咨询企业在工程造价控制中的 授权。</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12</a:t>
            </a:r>
            <a:r>
              <a:rPr lang="zh-CN" altLang="en-US" sz="2000" dirty="0">
                <a:latin typeface="微软雅黑" panose="020B0503020204020204" charset="-122"/>
                <a:ea typeface="微软雅黑" panose="020B0503020204020204" charset="-122"/>
                <a:cs typeface="微软雅黑" panose="020B0503020204020204" charset="-122"/>
              </a:rPr>
              <a:t>、施工单位在工程中必须遵守造价咨询企业造价控制的相关约定。</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spcBef>
                <a:spcPts val="0"/>
              </a:spcBef>
            </a:pPr>
            <a:r>
              <a:rPr lang="en-US" altLang="zh-CN" sz="2000" dirty="0">
                <a:latin typeface="微软雅黑" panose="020B0503020204020204" charset="-122"/>
                <a:ea typeface="微软雅黑" panose="020B0503020204020204" charset="-122"/>
                <a:cs typeface="微软雅黑" panose="020B0503020204020204" charset="-122"/>
              </a:rPr>
              <a:t>13</a:t>
            </a:r>
            <a:r>
              <a:rPr lang="zh-CN" altLang="en-US" sz="2000" dirty="0">
                <a:latin typeface="微软雅黑" panose="020B0503020204020204" charset="-122"/>
                <a:ea typeface="微软雅黑" panose="020B0503020204020204" charset="-122"/>
                <a:cs typeface="微软雅黑" panose="020B0503020204020204" charset="-122"/>
              </a:rPr>
              <a:t>、造价咨询企业与监理企业在造价控制工作中的分工和权限约定。</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79876" name="Text Box 3"/>
          <p:cNvSpPr/>
          <p:nvPr/>
        </p:nvSpPr>
        <p:spPr>
          <a:xfrm>
            <a:off x="0" y="261303"/>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合同条件咨询</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0899" name="Rectangle 4"/>
          <p:cNvSpPr/>
          <p:nvPr/>
        </p:nvSpPr>
        <p:spPr>
          <a:xfrm>
            <a:off x="537845" y="1269365"/>
            <a:ext cx="8134985" cy="3692525"/>
          </a:xfrm>
          <a:prstGeom prst="rect">
            <a:avLst/>
          </a:prstGeom>
          <a:noFill/>
          <a:ln w="9525">
            <a:noFill/>
          </a:ln>
        </p:spPr>
        <p:txBody>
          <a:bodyPr wrap="square">
            <a:spAutoFit/>
          </a:bodyPr>
          <a:p>
            <a:pPr algn="l">
              <a:lnSpc>
                <a:spcPct val="100000"/>
              </a:lnSpc>
              <a:buClrTx/>
              <a:buSzTx/>
              <a:buFontTx/>
            </a:pPr>
            <a:r>
              <a:rPr lang="zh-CN" altLang="en-US" sz="2400" b="1" dirty="0">
                <a:solidFill>
                  <a:schemeClr val="tx2"/>
                </a:solidFill>
                <a:latin typeface="微软雅黑" panose="020B0503020204020204" charset="-122"/>
                <a:ea typeface="微软雅黑" panose="020B0503020204020204" charset="-122"/>
              </a:rPr>
              <a:t> 总承包合同</a:t>
            </a:r>
            <a:endParaRPr lang="zh-CN" altLang="en-US" sz="2400" b="1" dirty="0">
              <a:solidFill>
                <a:schemeClr val="tx2"/>
              </a:solidFill>
              <a:latin typeface="微软雅黑" panose="020B0503020204020204" charset="-122"/>
              <a:ea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(1)  </a:t>
            </a:r>
            <a:r>
              <a:rPr lang="zh-CN" altLang="en-US" sz="2000" dirty="0">
                <a:latin typeface="微软雅黑" panose="020B0503020204020204" charset="-122"/>
                <a:ea typeface="微软雅黑" panose="020B0503020204020204" charset="-122"/>
                <a:cs typeface="微软雅黑" panose="020B0503020204020204" charset="-122"/>
              </a:rPr>
              <a:t>两个合同主体单位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发包人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承包人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：建设单位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总承包方。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总承包方须不仅负责自己施工部分的工程，还须负责整体工程的管理、组织、指挥、协调及配合。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总承包方应与所有供货合同及分包工程合同</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独立工程除外</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的合同方建立直接合同关系，并与独立工程合同形成合同关联</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严禁肢解合同，不宜按总承包方只提供一般性协调配合、及计取一定协调配合费方式， 简单化处理与各承包人之间的合同关系</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p:txBody>
      </p:sp>
      <p:sp>
        <p:nvSpPr>
          <p:cNvPr id="80900" name="Text Box 7"/>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1923"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
        <p:nvSpPr>
          <p:cNvPr id="81924" name="Rectangle 5"/>
          <p:cNvSpPr/>
          <p:nvPr/>
        </p:nvSpPr>
        <p:spPr>
          <a:xfrm>
            <a:off x="466725" y="1268730"/>
            <a:ext cx="8168005" cy="4984750"/>
          </a:xfrm>
          <a:prstGeom prst="rect">
            <a:avLst/>
          </a:prstGeom>
          <a:noFill/>
          <a:ln w="9525">
            <a:noFill/>
          </a:ln>
        </p:spPr>
        <p:txBody>
          <a:bodyPr wrap="square">
            <a:spAutoFit/>
          </a:bodyPr>
          <a:p>
            <a:pPr lvl="0" algn="l">
              <a:lnSpc>
                <a:spcPct val="150000"/>
              </a:lnSpc>
              <a:buClrTx/>
              <a:buSzTx/>
              <a:buFontTx/>
            </a:pPr>
            <a:r>
              <a:rPr lang="zh-CN" altLang="en-US" sz="2000" dirty="0">
                <a:latin typeface="微软雅黑" panose="020B0503020204020204" charset="-122"/>
                <a:ea typeface="微软雅黑" panose="020B0503020204020204" charset="-122"/>
                <a:cs typeface="微软雅黑" panose="020B0503020204020204" charset="-122"/>
                <a:sym typeface="+mn-ea"/>
              </a:rPr>
              <a:t>   (4)  </a:t>
            </a:r>
            <a:r>
              <a:rPr lang="zh-CN" altLang="en-US" sz="2000" dirty="0">
                <a:latin typeface="微软雅黑" panose="020B0503020204020204" charset="-122"/>
                <a:ea typeface="微软雅黑" panose="020B0503020204020204" charset="-122"/>
                <a:cs typeface="微软雅黑" panose="020B0503020204020204" charset="-122"/>
                <a:sym typeface="+mn-ea"/>
              </a:rPr>
              <a:t>总承包方应对整体</a:t>
            </a:r>
            <a:r>
              <a:rPr lang="zh-CN" altLang="en-US" sz="2000" dirty="0">
                <a:latin typeface="微软雅黑" panose="020B0503020204020204" charset="-122"/>
                <a:ea typeface="微软雅黑" panose="020B0503020204020204" charset="-122"/>
                <a:cs typeface="微软雅黑" panose="020B0503020204020204" charset="-122"/>
                <a:sym typeface="+mn-ea"/>
              </a:rPr>
              <a:t>工程</a:t>
            </a:r>
            <a:r>
              <a:rPr lang="zh-CN" altLang="en-US" sz="2000" dirty="0">
                <a:latin typeface="微软雅黑" panose="020B0503020204020204" charset="-122"/>
                <a:ea typeface="微软雅黑" panose="020B0503020204020204" charset="-122"/>
                <a:cs typeface="微软雅黑" panose="020B0503020204020204" charset="-122"/>
                <a:sym typeface="+mn-ea"/>
              </a:rPr>
              <a:t>的实施进度负责，不能仅对自己施工部分的进度  负责</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若发生工期延误，包括建设单位在内的各方，应按合同隶属关系，追索合同另一方的工期延误赔偿责任</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 </a:t>
            </a:r>
            <a:endParaRPr lang="zh-CN" altLang="en-US"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zh-CN" altLang="en-US" sz="2000" dirty="0">
                <a:latin typeface="微软雅黑" panose="020B0503020204020204" charset="-122"/>
                <a:ea typeface="微软雅黑" panose="020B0503020204020204" charset="-122"/>
                <a:cs typeface="微软雅黑" panose="020B0503020204020204" charset="-122"/>
                <a:sym typeface="+mn-ea"/>
              </a:rPr>
              <a:t>   </a:t>
            </a:r>
            <a:r>
              <a:rPr lang="zh-CN" altLang="en-US" sz="2000" dirty="0">
                <a:latin typeface="微软雅黑" panose="020B0503020204020204" charset="-122"/>
                <a:ea typeface="微软雅黑" panose="020B0503020204020204" charset="-122"/>
                <a:cs typeface="微软雅黑" panose="020B0503020204020204" charset="-122"/>
                <a:sym typeface="+mn-ea"/>
              </a:rPr>
              <a:t>(5)  </a:t>
            </a:r>
            <a:r>
              <a:rPr lang="zh-CN" altLang="en-US" sz="2000" dirty="0">
                <a:latin typeface="微软雅黑" panose="020B0503020204020204" charset="-122"/>
                <a:ea typeface="微软雅黑" panose="020B0503020204020204" charset="-122"/>
                <a:cs typeface="微软雅黑" panose="020B0503020204020204" charset="-122"/>
                <a:sym typeface="+mn-ea"/>
              </a:rPr>
              <a:t>总承包方应对整体工程的协调负责</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图纸协调、物料供应协调、进度协调</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验收协调</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 </a:t>
            </a:r>
            <a:endParaRPr lang="zh-CN" altLang="en-US"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zh-CN" altLang="en-US" sz="2000" dirty="0">
                <a:latin typeface="微软雅黑" panose="020B0503020204020204" charset="-122"/>
                <a:ea typeface="微软雅黑" panose="020B0503020204020204" charset="-122"/>
                <a:cs typeface="微软雅黑" panose="020B0503020204020204" charset="-122"/>
                <a:sym typeface="+mn-ea"/>
              </a:rPr>
              <a:t>   </a:t>
            </a:r>
            <a:r>
              <a:rPr lang="zh-CN" altLang="en-US" sz="2000" dirty="0">
                <a:latin typeface="微软雅黑" panose="020B0503020204020204" charset="-122"/>
                <a:ea typeface="微软雅黑" panose="020B0503020204020204" charset="-122"/>
                <a:cs typeface="微软雅黑" panose="020B0503020204020204" charset="-122"/>
                <a:sym typeface="+mn-ea"/>
              </a:rPr>
              <a:t>(6)  </a:t>
            </a:r>
            <a:r>
              <a:rPr lang="zh-CN" altLang="en-US" sz="2000" dirty="0">
                <a:latin typeface="微软雅黑" panose="020B0503020204020204" charset="-122"/>
                <a:ea typeface="微软雅黑" panose="020B0503020204020204" charset="-122"/>
                <a:cs typeface="微软雅黑" panose="020B0503020204020204" charset="-122"/>
                <a:sym typeface="+mn-ea"/>
              </a:rPr>
              <a:t>总承包方应对整个工地的地盘管理负责</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包括但不限于临时设施管理、 保安管理、消防管理、成品保护管理、外部环境协调管理等，但交付前的成品保护由分包单位负责</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               </a:t>
            </a:r>
            <a:endParaRPr lang="zh-CN" altLang="en-US" sz="2000" dirty="0">
              <a:latin typeface="微软雅黑" panose="020B0503020204020204" charset="-122"/>
              <a:ea typeface="微软雅黑" panose="020B0503020204020204" charset="-122"/>
              <a:cs typeface="微软雅黑" panose="020B0503020204020204" charset="-122"/>
              <a:sym typeface="+mn-ea"/>
            </a:endParaRPr>
          </a:p>
          <a:p>
            <a:pPr lvl="0" algn="l">
              <a:lnSpc>
                <a:spcPct val="150000"/>
              </a:lnSpc>
              <a:buClrTx/>
              <a:buSzTx/>
              <a:buFontTx/>
            </a:pPr>
            <a:r>
              <a:rPr lang="zh-CN" altLang="en-US" sz="2000" dirty="0">
                <a:latin typeface="微软雅黑" panose="020B0503020204020204" charset="-122"/>
                <a:ea typeface="微软雅黑" panose="020B0503020204020204" charset="-122"/>
                <a:cs typeface="微软雅黑" panose="020B0503020204020204" charset="-122"/>
                <a:sym typeface="+mn-ea"/>
              </a:rPr>
              <a:t>   </a:t>
            </a:r>
            <a:r>
              <a:rPr lang="zh-CN" altLang="en-US" sz="2000" dirty="0">
                <a:latin typeface="微软雅黑" panose="020B0503020204020204" charset="-122"/>
                <a:ea typeface="微软雅黑" panose="020B0503020204020204" charset="-122"/>
                <a:cs typeface="微软雅黑" panose="020B0503020204020204" charset="-122"/>
                <a:sym typeface="+mn-ea"/>
              </a:rPr>
              <a:t>(7)  </a:t>
            </a:r>
            <a:r>
              <a:rPr lang="zh-CN" altLang="en-US" sz="2000" dirty="0">
                <a:latin typeface="微软雅黑" panose="020B0503020204020204" charset="-122"/>
                <a:ea typeface="微软雅黑" panose="020B0503020204020204" charset="-122"/>
                <a:cs typeface="微软雅黑" panose="020B0503020204020204" charset="-122"/>
                <a:sym typeface="+mn-ea"/>
              </a:rPr>
              <a:t>总承包方应对完成工程的</a:t>
            </a:r>
            <a:r>
              <a:rPr lang="zh-CN" altLang="en-US" sz="2000" dirty="0">
                <a:latin typeface="微软雅黑" panose="020B0503020204020204" charset="-122"/>
                <a:ea typeface="微软雅黑" panose="020B0503020204020204" charset="-122"/>
                <a:cs typeface="微软雅黑" panose="020B0503020204020204" charset="-122"/>
                <a:sym typeface="+mn-ea"/>
              </a:rPr>
              <a:t>总体</a:t>
            </a:r>
            <a:r>
              <a:rPr lang="zh-CN" altLang="en-US" sz="2000" dirty="0">
                <a:latin typeface="微软雅黑" panose="020B0503020204020204" charset="-122"/>
                <a:ea typeface="微软雅黑" panose="020B0503020204020204" charset="-122"/>
                <a:cs typeface="微软雅黑" panose="020B0503020204020204" charset="-122"/>
                <a:sym typeface="+mn-ea"/>
              </a:rPr>
              <a:t>施工质量负责</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分包单位应 对自己负责部分的工程质量负责</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a:t>
            </a:r>
            <a:r>
              <a:rPr lang="zh-CN" altLang="en-US" sz="2000" dirty="0">
                <a:latin typeface="微软雅黑" panose="020B0503020204020204" charset="-122"/>
                <a:ea typeface="微软雅黑" panose="020B0503020204020204" charset="-122"/>
                <a:cs typeface="微软雅黑" panose="020B0503020204020204" charset="-122"/>
                <a:sym typeface="+mn-ea"/>
              </a:rPr>
              <a:t> </a:t>
            </a:r>
            <a:endParaRPr lang="zh-CN" altLang="en-US" sz="20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2947"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
        <p:nvSpPr>
          <p:cNvPr id="82948" name="Rectangle 5"/>
          <p:cNvSpPr/>
          <p:nvPr/>
        </p:nvSpPr>
        <p:spPr>
          <a:xfrm>
            <a:off x="466725" y="1268095"/>
            <a:ext cx="8177530" cy="5262245"/>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指定供应合同确定</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即只负责供货、不负责安装的合同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两个基本合同主体单位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发包人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承包人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：买方</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建设单位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卖方</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供应单位。</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合同分派考虑要素：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保障整体工程物料品质统一；</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保证供货期；</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发挥供应商专业性，以保障质量及合理降低造价。</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(4)  </a:t>
            </a:r>
            <a:r>
              <a:rPr lang="zh-CN" altLang="en-US" sz="2000" dirty="0">
                <a:latin typeface="微软雅黑" panose="020B0503020204020204" charset="-122"/>
                <a:ea typeface="微软雅黑" panose="020B0503020204020204" charset="-122"/>
                <a:cs typeface="微软雅黑" panose="020B0503020204020204" charset="-122"/>
              </a:rPr>
              <a:t>从保障合同管理健康及项目整体供货期看：</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指定供应合同不宜过多；</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须与总承包方建立相关合同关系</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加签合同</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3971"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
        <p:nvSpPr>
          <p:cNvPr id="83972" name="Text Box 7"/>
          <p:cNvSpPr txBox="1"/>
          <p:nvPr/>
        </p:nvSpPr>
        <p:spPr>
          <a:xfrm>
            <a:off x="467360" y="1268095"/>
            <a:ext cx="8186420" cy="4892675"/>
          </a:xfrm>
          <a:prstGeom prst="rect">
            <a:avLst/>
          </a:prstGeom>
          <a:noFill/>
          <a:ln w="9525">
            <a:noFill/>
          </a:ln>
        </p:spPr>
        <p:txBody>
          <a:bodyPr wrap="square">
            <a:spAutoFit/>
          </a:bodyPr>
          <a:p>
            <a:pPr>
              <a:lnSpc>
                <a:spcPct val="150000"/>
              </a:lnSpc>
            </a:pPr>
            <a:r>
              <a:rPr lang="zh-CN" altLang="en-US" sz="2400" b="1" dirty="0">
                <a:latin typeface="微软雅黑" panose="020B0503020204020204" charset="-122"/>
                <a:ea typeface="微软雅黑" panose="020B0503020204020204" charset="-122"/>
                <a:cs typeface="微软雅黑" panose="020B0503020204020204" charset="-122"/>
              </a:rPr>
              <a:t>指定分包合同确定</a:t>
            </a:r>
            <a:endParaRPr lang="zh-CN" altLang="en-US" sz="28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400" dirty="0">
                <a:latin typeface="微软雅黑" panose="020B0503020204020204" charset="-122"/>
                <a:ea typeface="微软雅黑" panose="020B0503020204020204" charset="-122"/>
                <a:cs typeface="微软雅黑" panose="020B0503020204020204" charset="-122"/>
              </a:rPr>
              <a:t> </a:t>
            </a:r>
            <a:r>
              <a:rPr lang="en-US" altLang="zh-CN" sz="24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乃既负责供货、又负责安装的合同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两个合同主体单位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发包人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承包人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：总承包方</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分包单位。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合同安排考虑要素：</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因项目需要，个别指定分包工程的单位，可能须在总承包方获委任前确定，以配合设计单位执行项目成本设计管理</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但此等合同安排在国内并不适用，按国家规定，指定供应单位必须在总承包方确定后方能产生</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受设计进度制约，有关工程需与总承包合同分开招标；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发挥专业承包人施工专业性优势，以保障质量及合理降低造价。 </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4995"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
        <p:nvSpPr>
          <p:cNvPr id="84996" name="Rectangle 6"/>
          <p:cNvSpPr/>
          <p:nvPr/>
        </p:nvSpPr>
        <p:spPr>
          <a:xfrm>
            <a:off x="467360" y="1269365"/>
            <a:ext cx="8164830" cy="4246245"/>
          </a:xfrm>
          <a:prstGeom prst="rect">
            <a:avLst/>
          </a:prstGeom>
          <a:noFill/>
          <a:ln w="9525">
            <a:noFill/>
          </a:ln>
        </p:spPr>
        <p:txBody>
          <a:bodyPr wrap="square">
            <a:spAutoFit/>
          </a:bodyPr>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(4) </a:t>
            </a:r>
            <a:r>
              <a:rPr lang="zh-CN" altLang="en-US" sz="2000" dirty="0">
                <a:latin typeface="微软雅黑" panose="020B0503020204020204" charset="-122"/>
                <a:ea typeface="微软雅黑" panose="020B0503020204020204" charset="-122"/>
                <a:cs typeface="微软雅黑" panose="020B0503020204020204" charset="-122"/>
              </a:rPr>
              <a:t>从保障健康合同管理、工程质量、项目整体工期和合理降低造价看</a:t>
            </a:r>
            <a:r>
              <a:rPr lang="en-US" altLang="zh-CN" sz="2000" dirty="0">
                <a:latin typeface="微软雅黑" panose="020B0503020204020204" charset="-122"/>
                <a:ea typeface="微软雅黑" panose="020B0503020204020204" charset="-122"/>
                <a:cs typeface="微软雅黑" panose="020B0503020204020204" charset="-122"/>
              </a:rPr>
              <a:t>:</a:t>
            </a:r>
            <a:endParaRPr lang="en-US" altLang="zh-CN" sz="2000"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  </a:t>
            </a:r>
            <a:r>
              <a:rPr lang="zh-CN" altLang="en-US" sz="2000" dirty="0">
                <a:latin typeface="微软雅黑" panose="020B0503020204020204" charset="-122"/>
                <a:ea typeface="微软雅黑" panose="020B0503020204020204" charset="-122"/>
                <a:cs typeface="微软雅黑" panose="020B0503020204020204" charset="-122"/>
              </a:rPr>
              <a:t>须合理安排指定分包工程，以降低项目建设受设计进度的影响程度，合理缩短整体工程建设期，并保障专业质量及进度；</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指定分包单位与总承包方之间，必须建立合同关系及形成合同责任的清晰界定；指定分包合同的工期，必须服从总承包工程的工期、总承包方的施工进度及在总承包方的安排下执行施工；</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指定分包合同的定标及进场时间，必须配合总承包工程之总体施工进度要求；</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6019"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
        <p:nvSpPr>
          <p:cNvPr id="86020" name="Rectangle 5"/>
          <p:cNvSpPr/>
          <p:nvPr/>
        </p:nvSpPr>
        <p:spPr>
          <a:xfrm>
            <a:off x="466090" y="1074420"/>
            <a:ext cx="8201025" cy="6185535"/>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独立工程合同确定</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乃与发展商直接签订施工合同的合同。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两个合同主体单位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发包人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承包人</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发包人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建设单位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承包人</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承包方。</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一般是由公用事业单位负责施工的合同，或晚于总承包工程竣工日而开工的合同；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(4) </a:t>
            </a:r>
            <a:r>
              <a:rPr lang="zh-CN" altLang="en-US" sz="2000" dirty="0">
                <a:latin typeface="微软雅黑" panose="020B0503020204020204" charset="-122"/>
                <a:ea typeface="微软雅黑" panose="020B0503020204020204" charset="-122"/>
                <a:cs typeface="微软雅黑" panose="020B0503020204020204" charset="-122"/>
              </a:rPr>
              <a:t>合同安排主要考虑要素：</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保证有关深化设计能妥当完成及适时通过批；</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保证有关工程能顺利通过验收；</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合理引入竞争机制，以降低造价。</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(5)  </a:t>
            </a:r>
            <a:r>
              <a:rPr lang="zh-CN" altLang="en-US" sz="2000" dirty="0">
                <a:latin typeface="微软雅黑" panose="020B0503020204020204" charset="-122"/>
                <a:ea typeface="微软雅黑" panose="020B0503020204020204" charset="-122"/>
                <a:cs typeface="微软雅黑" panose="020B0503020204020204" charset="-122"/>
              </a:rPr>
              <a:t>从保障健康合同管理及项目整体工期看：</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独立工程合同最好能在总承包工程工期内配套完成；</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总承包方须提供协调、配合等照管服务。</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243" name="Rectangle 2"/>
          <p:cNvSpPr>
            <a:spLocks noGrp="1"/>
          </p:cNvSpPr>
          <p:nvPr>
            <p:ph type="subTitle" idx="1"/>
          </p:nvPr>
        </p:nvSpPr>
        <p:spPr>
          <a:xfrm>
            <a:off x="468630" y="1268730"/>
            <a:ext cx="8077200" cy="4752975"/>
          </a:xfrm>
          <a:noFill/>
          <a:ln w="9525">
            <a:noFill/>
          </a:ln>
        </p:spPr>
        <p:txBody>
          <a:bodyPr vert="horz" wrap="square" lIns="91440" tIns="45720" rIns="91440" bIns="45720" anchor="t" anchorCtr="0">
            <a:noAutofit/>
          </a:bodyPr>
          <a:p>
            <a:pPr lvl="0" algn="l" defTabSz="914400" eaLnBrk="1" latinLnBrk="0" hangingPunct="1">
              <a:lnSpc>
                <a:spcPct val="150000"/>
              </a:lnSpc>
              <a:spcBef>
                <a:spcPts val="600"/>
              </a:spcBef>
              <a:buClrTx/>
              <a:buSzTx/>
              <a:buFontTx/>
            </a:pPr>
            <a:r>
              <a:rPr kumimoji="0" lang="en-US" altLang="zh-CN" sz="2400" b="1" kern="1200" dirty="0">
                <a:latin typeface="微软雅黑" panose="020B0503020204020204" charset="-122"/>
                <a:ea typeface="微软雅黑" panose="020B0503020204020204" charset="-122"/>
                <a:cs typeface="微软雅黑" panose="020B0503020204020204" charset="-122"/>
                <a:sym typeface="+mn-ea"/>
              </a:rPr>
              <a:t>3  评标质量</a:t>
            </a:r>
            <a:endParaRPr kumimoji="0" lang="en-US" altLang="zh-CN" sz="2400" b="1" kern="1200" dirty="0">
              <a:latin typeface="微软雅黑" panose="020B0503020204020204" charset="-122"/>
              <a:ea typeface="微软雅黑" panose="020B0503020204020204" charset="-122"/>
              <a:cs typeface="微软雅黑" panose="020B0503020204020204" charset="-122"/>
              <a:sym typeface="+mn-ea"/>
            </a:endParaRPr>
          </a:p>
          <a:p>
            <a:pPr lvl="0" algn="l" defTabSz="914400" eaLnBrk="1" latinLnBrk="0" hangingPunct="1">
              <a:lnSpc>
                <a:spcPct val="150000"/>
              </a:lnSpc>
              <a:spcBef>
                <a:spcPts val="600"/>
              </a:spcBef>
              <a:buClrTx/>
              <a:buSzTx/>
              <a:buFontTx/>
            </a:pPr>
            <a:r>
              <a:rPr kumimoji="0" lang="en-US" altLang="zh-CN"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rPr>
              <a:t>       </a:t>
            </a:r>
            <a:r>
              <a:rPr kumimoji="0" lang="zh-CN" altLang="en-US"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rPr>
              <a:t>由欠了解招标项目及招标文件规定的评标委员会负责，注重于一般性分析技术标，但又属于标前文件及不是合同文件的有效组成部分；商务标的分析则仅限于按评标办法的公式而对投标总价打分，连算术错误都不复核。</a:t>
            </a:r>
            <a:endParaRPr kumimoji="0" lang="zh-CN" altLang="en-US"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lvl="0" algn="l" defTabSz="914400" eaLnBrk="1" latinLnBrk="0" hangingPunct="1">
              <a:lnSpc>
                <a:spcPct val="150000"/>
              </a:lnSpc>
              <a:spcBef>
                <a:spcPts val="600"/>
              </a:spcBef>
              <a:buClrTx/>
              <a:buSzTx/>
              <a:buFontTx/>
            </a:pPr>
            <a:r>
              <a:rPr kumimoji="0" lang="zh-CN" altLang="en-US"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rPr>
              <a:t> </a:t>
            </a:r>
            <a:r>
              <a:rPr kumimoji="0" lang="zh-CN" altLang="en-US"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rPr>
              <a:t>    </a:t>
            </a:r>
            <a:r>
              <a:rPr kumimoji="0" lang="en-US" altLang="zh-CN"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rPr>
              <a:t>  </a:t>
            </a:r>
            <a:r>
              <a:rPr kumimoji="0" lang="zh-CN" altLang="en-US"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rPr>
              <a:t>更未复核投标单位所编制投标范围的完整性、投标单价的合理性、不平衡报价的分析、以及相应的解决办法跟进，日后风险不能在定标选择前形成有效规避和处理。</a:t>
            </a:r>
            <a:endParaRPr kumimoji="0" lang="zh-CN" altLang="en-US" sz="2000" kern="1200" dirty="0">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lvl="0" algn="l" defTabSz="914400">
              <a:lnSpc>
                <a:spcPct val="150000"/>
              </a:lnSpc>
              <a:spcBef>
                <a:spcPts val="0"/>
              </a:spcBef>
              <a:buClrTx/>
              <a:buSzTx/>
              <a:buFontTx/>
            </a:pPr>
            <a:r>
              <a:rPr kumimoji="0" lang="zh-CN" altLang="en-US" sz="2800" kern="1200" dirty="0">
                <a:latin typeface="微软雅黑" panose="020B0503020204020204" charset="-122"/>
                <a:ea typeface="微软雅黑" panose="020B0503020204020204" charset="-122"/>
                <a:cs typeface="微软雅黑" panose="020B0503020204020204" charset="-122"/>
                <a:sym typeface="+mn-ea"/>
              </a:rPr>
              <a:t>        </a:t>
            </a:r>
            <a:endParaRPr kumimoji="0" lang="zh-CN" altLang="en-US" sz="2800" kern="1200" dirty="0">
              <a:latin typeface="微软雅黑" panose="020B0503020204020204" charset="-122"/>
              <a:ea typeface="微软雅黑" panose="020B0503020204020204" charset="-122"/>
              <a:cs typeface="微软雅黑" panose="020B0503020204020204" charset="-122"/>
              <a:sym typeface="+mn-ea"/>
            </a:endParaRPr>
          </a:p>
        </p:txBody>
      </p:sp>
      <p:sp>
        <p:nvSpPr>
          <p:cNvPr id="10244" name="Rectangle 3"/>
          <p:cNvSpPr/>
          <p:nvPr/>
        </p:nvSpPr>
        <p:spPr>
          <a:xfrm>
            <a:off x="0" y="188913"/>
            <a:ext cx="4859338" cy="649287"/>
          </a:xfrm>
          <a:prstGeom prst="rect">
            <a:avLst/>
          </a:prstGeom>
          <a:solidFill>
            <a:srgbClr val="CC0000"/>
          </a:solidFill>
          <a:ln w="9525">
            <a:noFill/>
          </a:ln>
        </p:spPr>
        <p:txBody>
          <a:bodyPr/>
          <a:p>
            <a:pPr>
              <a:spcBef>
                <a:spcPct val="20000"/>
              </a:spcBef>
            </a:pPr>
            <a:r>
              <a:rPr lang="en-US" altLang="zh-CN" dirty="0">
                <a:latin typeface="楷体_GB2312" pitchFamily="49" charset="-122"/>
              </a:rPr>
              <a:t>1   </a:t>
            </a:r>
            <a:r>
              <a:rPr lang="zh-CN" altLang="en-US" dirty="0">
                <a:latin typeface="楷体_GB2312" pitchFamily="49" charset="-122"/>
              </a:rPr>
              <a:t>总则</a:t>
            </a:r>
            <a:endParaRPr lang="zh-CN" altLang="en-US" sz="2400" dirty="0">
              <a:solidFill>
                <a:schemeClr val="accent2"/>
              </a:solidFill>
              <a:latin typeface="楷体_GB2312" pitchFamily="49" charset="-122"/>
            </a:endParaRPr>
          </a:p>
        </p:txBody>
      </p:sp>
      <p:sp>
        <p:nvSpPr>
          <p:cNvPr id="10245" name="Rectangle 8"/>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7043"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合同承发包组合策划要点</a:t>
            </a:r>
            <a:endParaRPr lang="zh-CN" altLang="en-US" sz="2800" b="1" dirty="0">
              <a:latin typeface="微软雅黑" panose="020B0503020204020204" charset="-122"/>
              <a:ea typeface="微软雅黑" panose="020B0503020204020204" charset="-122"/>
              <a:sym typeface="+mn-ea"/>
            </a:endParaRPr>
          </a:p>
        </p:txBody>
      </p:sp>
      <p:sp>
        <p:nvSpPr>
          <p:cNvPr id="87044" name="Rectangle 5"/>
          <p:cNvSpPr/>
          <p:nvPr/>
        </p:nvSpPr>
        <p:spPr>
          <a:xfrm>
            <a:off x="537845" y="1270000"/>
            <a:ext cx="8077835" cy="3415030"/>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工程合同承发包组合注重环节</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必须遵循国家及当地法令、法规和规程求；</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应适应项目限制条件要求，灵活机动，配合施工；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应专注质量、工期、成本的综合保障质量；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(4)  </a:t>
            </a:r>
            <a:r>
              <a:rPr lang="zh-CN" altLang="en-US" sz="2000" dirty="0">
                <a:latin typeface="微软雅黑" panose="020B0503020204020204" charset="-122"/>
                <a:ea typeface="微软雅黑" panose="020B0503020204020204" charset="-122"/>
                <a:cs typeface="微软雅黑" panose="020B0503020204020204" charset="-122"/>
              </a:rPr>
              <a:t>应使各项目参建单位形成集约化管理，以激发项目效率；</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(5)  </a:t>
            </a:r>
            <a:r>
              <a:rPr lang="zh-CN" altLang="en-US" sz="2000" dirty="0">
                <a:latin typeface="微软雅黑" panose="020B0503020204020204" charset="-122"/>
                <a:ea typeface="微软雅黑" panose="020B0503020204020204" charset="-122"/>
                <a:cs typeface="微软雅黑" panose="020B0503020204020204" charset="-122"/>
              </a:rPr>
              <a:t>确定过程应密切与建设单位的商讨，尤其是建设单位工程管理部门，以配合工程管理实际需要；</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8067"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一般通用合同形式</a:t>
            </a:r>
            <a:endParaRPr lang="zh-CN" altLang="en-US" sz="2800" b="1" dirty="0">
              <a:latin typeface="微软雅黑" panose="020B0503020204020204" charset="-122"/>
              <a:ea typeface="微软雅黑" panose="020B0503020204020204" charset="-122"/>
              <a:sym typeface="+mn-ea"/>
            </a:endParaRPr>
          </a:p>
        </p:txBody>
      </p:sp>
      <p:sp>
        <p:nvSpPr>
          <p:cNvPr id="88068" name="Rectangle 5"/>
          <p:cNvSpPr/>
          <p:nvPr/>
        </p:nvSpPr>
        <p:spPr>
          <a:xfrm>
            <a:off x="466725" y="1297940"/>
            <a:ext cx="8188960" cy="4431030"/>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按合同计价基础</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单价</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的可调性划分：</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1</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、不可调价格合同</a:t>
            </a:r>
            <a:endParaRPr lang="zh-CN" altLang="en-US" sz="20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(1) </a:t>
            </a:r>
            <a:r>
              <a:rPr lang="zh-CN" altLang="en-US" sz="2000" dirty="0">
                <a:latin typeface="微软雅黑" panose="020B0503020204020204" charset="-122"/>
                <a:ea typeface="微软雅黑" panose="020B0503020204020204" charset="-122"/>
                <a:cs typeface="微软雅黑" panose="020B0503020204020204" charset="-122"/>
              </a:rPr>
              <a:t>合同总价为按合同文件规定而确定的总价包干价格；</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意思即凡为完成合同文件原定工程内容的所有费用，均已包括在合同总价内；</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不会因工资、物价、费率、税率或汇率浮动或任何调价文件之要求而调整；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(4)  </a:t>
            </a:r>
            <a:r>
              <a:rPr lang="zh-CN" altLang="en-US" sz="2000" dirty="0">
                <a:latin typeface="微软雅黑" panose="020B0503020204020204" charset="-122"/>
                <a:ea typeface="微软雅黑" panose="020B0503020204020204" charset="-122"/>
                <a:cs typeface="微软雅黑" panose="020B0503020204020204" charset="-122"/>
              </a:rPr>
              <a:t>合同总价除因设计变更及其他合同文件允许的调整外，一概不再调整。</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89091" name="Text Box 5"/>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一般通用合同形式</a:t>
            </a:r>
            <a:endParaRPr lang="zh-CN" altLang="en-US" sz="2800" b="1" dirty="0">
              <a:latin typeface="微软雅黑" panose="020B0503020204020204" charset="-122"/>
              <a:ea typeface="微软雅黑" panose="020B0503020204020204" charset="-122"/>
              <a:sym typeface="+mn-ea"/>
            </a:endParaRPr>
          </a:p>
        </p:txBody>
      </p:sp>
      <p:sp>
        <p:nvSpPr>
          <p:cNvPr id="89092" name="Rectangle 6"/>
          <p:cNvSpPr/>
          <p:nvPr/>
        </p:nvSpPr>
        <p:spPr>
          <a:xfrm>
            <a:off x="466725" y="1297940"/>
            <a:ext cx="8199120" cy="2584450"/>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按合同计价基础</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单价</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的可调性划分：</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2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可调价格合同</a:t>
            </a:r>
            <a:endParaRPr lang="zh-CN" altLang="en-US" sz="20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其他包干原则与不可调价格合同的相同，但合同计价基础</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单价</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应随工资、物价、费率、税率或汇率浮动或有关调价文件之要求而做出相应调整。</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0115"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一般通用合同形式</a:t>
            </a:r>
            <a:endParaRPr lang="zh-CN" altLang="en-US" sz="2800" b="1" dirty="0">
              <a:latin typeface="微软雅黑" panose="020B0503020204020204" charset="-122"/>
              <a:ea typeface="微软雅黑" panose="020B0503020204020204" charset="-122"/>
              <a:sym typeface="+mn-ea"/>
            </a:endParaRPr>
          </a:p>
        </p:txBody>
      </p:sp>
      <p:sp>
        <p:nvSpPr>
          <p:cNvPr id="90116" name="Rectangle 5"/>
          <p:cNvSpPr/>
          <p:nvPr/>
        </p:nvSpPr>
        <p:spPr>
          <a:xfrm>
            <a:off x="466408" y="1225868"/>
            <a:ext cx="8713787" cy="3846195"/>
          </a:xfrm>
          <a:prstGeom prst="rect">
            <a:avLst/>
          </a:prstGeom>
          <a:noFill/>
          <a:ln w="9525">
            <a:noFill/>
          </a:ln>
        </p:spPr>
        <p:txBody>
          <a:bodyPr>
            <a:spAutoFit/>
          </a:bodyPr>
          <a:p>
            <a:pPr fontAlgn="base">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按合同类别划分：</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a:t>
            </a:r>
            <a:endParaRPr lang="en-US" altLang="zh-CN" sz="2400" b="1" dirty="0">
              <a:solidFill>
                <a:schemeClr val="tx2"/>
              </a:solidFill>
              <a:latin typeface="微软雅黑" panose="020B0503020204020204" charset="-122"/>
              <a:ea typeface="微软雅黑" panose="020B0503020204020204" charset="-122"/>
              <a:cs typeface="微软雅黑" panose="020B0503020204020204" charset="-122"/>
            </a:endParaRPr>
          </a:p>
          <a:p>
            <a:pPr fontAlgn="base">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1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固定总价合同：</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签订合同时预先确定合同总价</a:t>
            </a:r>
            <a:endParaRPr lang="zh-CN" altLang="en-US" sz="2000" dirty="0">
              <a:latin typeface="微软雅黑" panose="020B0503020204020204" charset="-122"/>
              <a:ea typeface="微软雅黑" panose="020B0503020204020204" charset="-122"/>
              <a:cs typeface="微软雅黑" panose="020B0503020204020204" charset="-122"/>
            </a:endParaRPr>
          </a:p>
          <a:p>
            <a:pPr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固定合同单价计价基础，如果没有价格波动条款规定</a:t>
            </a:r>
            <a:endParaRPr lang="zh-CN" altLang="en-US" sz="2000" dirty="0">
              <a:latin typeface="微软雅黑" panose="020B0503020204020204" charset="-122"/>
              <a:ea typeface="微软雅黑" panose="020B0503020204020204" charset="-122"/>
              <a:cs typeface="微软雅黑" panose="020B0503020204020204" charset="-122"/>
            </a:endParaRPr>
          </a:p>
          <a:p>
            <a:pPr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常用相关合同类型：</a:t>
            </a:r>
            <a:endParaRPr lang="zh-CN" altLang="en-US" sz="2000" dirty="0">
              <a:latin typeface="微软雅黑" panose="020B0503020204020204" charset="-122"/>
              <a:ea typeface="微软雅黑" panose="020B0503020204020204" charset="-122"/>
              <a:cs typeface="微软雅黑" panose="020B0503020204020204" charset="-122"/>
            </a:endParaRPr>
          </a:p>
          <a:p>
            <a:pPr lvl="1"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工程量清单、图纸及规范类型；或</a:t>
            </a:r>
            <a:endParaRPr lang="zh-CN" altLang="en-US" sz="2000" dirty="0">
              <a:latin typeface="微软雅黑" panose="020B0503020204020204" charset="-122"/>
              <a:ea typeface="微软雅黑" panose="020B0503020204020204" charset="-122"/>
              <a:cs typeface="微软雅黑" panose="020B0503020204020204" charset="-122"/>
            </a:endParaRPr>
          </a:p>
          <a:p>
            <a:pPr lvl="1"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图纸及规范类型</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无工程量清单</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90000"/>
              </a:lnSpc>
              <a:spcBef>
                <a:spcPct val="20000"/>
              </a:spcBef>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1139"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一般通用合同形式</a:t>
            </a:r>
            <a:endParaRPr lang="zh-CN" altLang="en-US" sz="2800" b="1" dirty="0">
              <a:latin typeface="微软雅黑" panose="020B0503020204020204" charset="-122"/>
              <a:ea typeface="微软雅黑" panose="020B0503020204020204" charset="-122"/>
              <a:sym typeface="+mn-ea"/>
            </a:endParaRPr>
          </a:p>
        </p:txBody>
      </p:sp>
      <p:sp>
        <p:nvSpPr>
          <p:cNvPr id="91140" name="Rectangle 5"/>
          <p:cNvSpPr/>
          <p:nvPr/>
        </p:nvSpPr>
        <p:spPr>
          <a:xfrm>
            <a:off x="466408" y="1225868"/>
            <a:ext cx="8713787" cy="3846195"/>
          </a:xfrm>
          <a:prstGeom prst="rect">
            <a:avLst/>
          </a:prstGeom>
          <a:noFill/>
          <a:ln w="9525">
            <a:noFill/>
          </a:ln>
        </p:spPr>
        <p:txBody>
          <a:bodyPr>
            <a:spAutoFit/>
          </a:bodyPr>
          <a:p>
            <a:pPr fontAlgn="base">
              <a:lnSpc>
                <a:spcPct val="150000"/>
              </a:lnSpc>
              <a:buNone/>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按合同类别划分：</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fontAlgn="base">
              <a:lnSpc>
                <a:spcPct val="150000"/>
              </a:lnSpc>
              <a:buAutoNum type="arabicPlain" startAt="2"/>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固定单价合同：</a:t>
            </a:r>
            <a:endParaRPr lang="zh-CN" altLang="en-US" sz="2000" dirty="0">
              <a:latin typeface="微软雅黑" panose="020B0503020204020204" charset="-122"/>
              <a:ea typeface="微软雅黑" panose="020B0503020204020204" charset="-122"/>
              <a:cs typeface="微软雅黑" panose="020B0503020204020204" charset="-122"/>
            </a:endParaRPr>
          </a:p>
          <a:p>
            <a:pPr algn="l" fontAlgn="base">
              <a:lnSpc>
                <a:spcPct val="150000"/>
              </a:lnSpc>
              <a:buClrTx/>
              <a:buSzTx/>
              <a:buNone/>
            </a:pPr>
            <a:r>
              <a:rPr lang="zh-CN" altLang="en-US" sz="2000" dirty="0">
                <a:latin typeface="微软雅黑" panose="020B0503020204020204" charset="-122"/>
                <a:ea typeface="微软雅黑" panose="020B0503020204020204" charset="-122"/>
                <a:cs typeface="微软雅黑" panose="020B0503020204020204" charset="-122"/>
              </a:rPr>
              <a:t>   (1) 竣工时形成合同总价确定</a:t>
            </a:r>
            <a:endParaRPr lang="zh-CN" altLang="en-US" sz="2000" dirty="0">
              <a:latin typeface="微软雅黑" panose="020B0503020204020204" charset="-122"/>
              <a:ea typeface="微软雅黑" panose="020B0503020204020204" charset="-122"/>
              <a:cs typeface="微软雅黑" panose="020B0503020204020204" charset="-122"/>
            </a:endParaRPr>
          </a:p>
          <a:p>
            <a:pPr marL="0" lvl="1" algn="l" fontAlgn="base">
              <a:lnSpc>
                <a:spcPct val="150000"/>
              </a:lnSpc>
              <a:buClrTx/>
              <a:buSzTx/>
              <a:buNone/>
            </a:pPr>
            <a:r>
              <a:rPr lang="zh-CN" altLang="en-US" sz="2000" dirty="0">
                <a:latin typeface="微软雅黑" panose="020B0503020204020204" charset="-122"/>
                <a:ea typeface="微软雅黑" panose="020B0503020204020204" charset="-122"/>
                <a:cs typeface="微软雅黑" panose="020B0503020204020204" charset="-122"/>
              </a:rPr>
              <a:t>   (2) 固定合同单价计价基础，如果没有价格波动条款规定 </a:t>
            </a:r>
            <a:endParaRPr lang="zh-CN" altLang="en-US" sz="2000" dirty="0">
              <a:latin typeface="微软雅黑" panose="020B0503020204020204" charset="-122"/>
              <a:ea typeface="微软雅黑" panose="020B0503020204020204" charset="-122"/>
              <a:cs typeface="微软雅黑" panose="020B0503020204020204" charset="-122"/>
            </a:endParaRPr>
          </a:p>
          <a:p>
            <a:pPr marL="0" lvl="1" algn="l" fontAlgn="base">
              <a:lnSpc>
                <a:spcPct val="150000"/>
              </a:lnSpc>
              <a:buClrTx/>
              <a:buSzTx/>
              <a:buNone/>
            </a:pPr>
            <a:r>
              <a:rPr lang="zh-CN" altLang="en-US" sz="2000" dirty="0">
                <a:latin typeface="微软雅黑" panose="020B0503020204020204" charset="-122"/>
                <a:ea typeface="微软雅黑" panose="020B0503020204020204" charset="-122"/>
                <a:cs typeface="微软雅黑" panose="020B0503020204020204" charset="-122"/>
              </a:rPr>
              <a:t>   (3) 常用相关合同类型：</a:t>
            </a:r>
            <a:endParaRPr lang="zh-CN" altLang="en-US" sz="2000" dirty="0">
              <a:latin typeface="微软雅黑" panose="020B0503020204020204" charset="-122"/>
              <a:ea typeface="微软雅黑" panose="020B0503020204020204" charset="-122"/>
              <a:cs typeface="微软雅黑" panose="020B0503020204020204" charset="-122"/>
            </a:endParaRPr>
          </a:p>
          <a:p>
            <a:pPr marL="0" lvl="1" algn="l" fontAlgn="base">
              <a:lnSpc>
                <a:spcPct val="150000"/>
              </a:lnSpc>
              <a:buClrTx/>
              <a:buSzTx/>
              <a:buNone/>
            </a:pPr>
            <a:r>
              <a:rPr lang="zh-CN" altLang="en-US" sz="2000" dirty="0">
                <a:latin typeface="微软雅黑" panose="020B0503020204020204" charset="-122"/>
                <a:ea typeface="微软雅黑" panose="020B0503020204020204" charset="-122"/>
                <a:cs typeface="微软雅黑" panose="020B0503020204020204" charset="-122"/>
              </a:rPr>
              <a:t>         (a) 图纸、规范及单价表类型；或</a:t>
            </a:r>
            <a:endParaRPr lang="zh-CN" altLang="en-US" sz="2000" dirty="0">
              <a:latin typeface="微软雅黑" panose="020B0503020204020204" charset="-122"/>
              <a:ea typeface="微软雅黑" panose="020B0503020204020204" charset="-122"/>
              <a:cs typeface="微软雅黑" panose="020B0503020204020204" charset="-122"/>
            </a:endParaRPr>
          </a:p>
          <a:p>
            <a:pPr marL="0" lvl="1" algn="l" fontAlgn="base">
              <a:lnSpc>
                <a:spcPct val="150000"/>
              </a:lnSpc>
              <a:buClrTx/>
              <a:buSzTx/>
              <a:buNone/>
            </a:pPr>
            <a:r>
              <a:rPr lang="zh-CN" altLang="en-US" sz="2000" dirty="0">
                <a:latin typeface="微软雅黑" panose="020B0503020204020204" charset="-122"/>
                <a:ea typeface="微软雅黑" panose="020B0503020204020204" charset="-122"/>
                <a:cs typeface="微软雅黑" panose="020B0503020204020204" charset="-122"/>
              </a:rPr>
              <a:t>         (b) 图纸、规范和近似工程量清单（模拟清单）类型。</a:t>
            </a:r>
            <a:endParaRPr lang="zh-CN" altLang="en-US" sz="2000" dirty="0">
              <a:latin typeface="微软雅黑" panose="020B0503020204020204" charset="-122"/>
              <a:ea typeface="微软雅黑" panose="020B0503020204020204" charset="-122"/>
              <a:cs typeface="微软雅黑" panose="020B0503020204020204" charset="-122"/>
            </a:endParaRPr>
          </a:p>
          <a:p>
            <a:pPr marL="457200" indent="-457200">
              <a:lnSpc>
                <a:spcPct val="90000"/>
              </a:lnSpc>
              <a:spcBef>
                <a:spcPct val="20000"/>
              </a:spcBef>
              <a:buNone/>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2163"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一般通用合同形式</a:t>
            </a:r>
            <a:endParaRPr lang="zh-CN" altLang="en-US" sz="2800" b="1" dirty="0">
              <a:latin typeface="微软雅黑" panose="020B0503020204020204" charset="-122"/>
              <a:ea typeface="微软雅黑" panose="020B0503020204020204" charset="-122"/>
              <a:sym typeface="+mn-ea"/>
            </a:endParaRPr>
          </a:p>
        </p:txBody>
      </p:sp>
      <p:sp>
        <p:nvSpPr>
          <p:cNvPr id="92164" name="Rectangle 5"/>
          <p:cNvSpPr/>
          <p:nvPr/>
        </p:nvSpPr>
        <p:spPr>
          <a:xfrm>
            <a:off x="466725" y="1226185"/>
            <a:ext cx="8137525" cy="2922905"/>
          </a:xfrm>
          <a:prstGeom prst="rect">
            <a:avLst/>
          </a:prstGeom>
          <a:noFill/>
          <a:ln w="9525">
            <a:noFill/>
          </a:ln>
        </p:spPr>
        <p:txBody>
          <a:bodyPr wrap="square">
            <a:spAutoFit/>
          </a:bodyPr>
          <a:p>
            <a:pPr fontAlgn="base">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按合同类别划分：</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fontAlgn="base">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3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成本 </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酬金合同</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(Cost plus/day work)</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a:t>
            </a:r>
            <a:r>
              <a:rPr lang="zh-CN" altLang="en-US" sz="2000" b="1" dirty="0">
                <a:solidFill>
                  <a:schemeClr val="tx2"/>
                </a:solidFill>
                <a:latin typeface="微软雅黑" panose="020B0503020204020204" charset="-122"/>
                <a:ea typeface="微软雅黑" panose="020B0503020204020204" charset="-122"/>
                <a:cs typeface="微软雅黑" panose="020B0503020204020204" charset="-122"/>
              </a:rPr>
              <a:t>            </a:t>
            </a:r>
            <a:endParaRPr lang="zh-CN" altLang="en-US" sz="2000" b="1" dirty="0">
              <a:solidFill>
                <a:schemeClr val="tx2"/>
              </a:solidFill>
              <a:latin typeface="微软雅黑" panose="020B0503020204020204" charset="-122"/>
              <a:ea typeface="微软雅黑" panose="020B0503020204020204" charset="-122"/>
              <a:cs typeface="微软雅黑" panose="020B0503020204020204" charset="-122"/>
            </a:endParaRPr>
          </a:p>
          <a:p>
            <a:pPr fontAlgn="base">
              <a:lnSpc>
                <a:spcPct val="150000"/>
              </a:lnSpc>
            </a:pPr>
            <a:r>
              <a:rPr lang="zh-CN" altLang="en-US" sz="2000" b="1" dirty="0">
                <a:solidFill>
                  <a:schemeClr val="tx2"/>
                </a:solidFill>
                <a:latin typeface="微软雅黑" panose="020B0503020204020204" charset="-122"/>
                <a:ea typeface="微软雅黑" panose="020B0503020204020204" charset="-122"/>
                <a:cs typeface="微软雅黑" panose="020B0503020204020204" charset="-122"/>
              </a:rPr>
              <a:t> </a:t>
            </a:r>
            <a:r>
              <a:rPr lang="en-US" altLang="zh-CN" sz="2000" b="1" dirty="0">
                <a:solidFill>
                  <a:schemeClr val="tx2"/>
                </a:solidFill>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基本成本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a:p>
            <a:pPr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基本成本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固定费类型；</a:t>
            </a:r>
            <a:endParaRPr lang="zh-CN" altLang="en-US" sz="2000" dirty="0">
              <a:latin typeface="微软雅黑" panose="020B0503020204020204" charset="-122"/>
              <a:ea typeface="微软雅黑" panose="020B0503020204020204" charset="-122"/>
              <a:cs typeface="微软雅黑" panose="020B0503020204020204" charset="-122"/>
            </a:endParaRPr>
          </a:p>
          <a:p>
            <a:pPr fontAlgn="base">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(3)  </a:t>
            </a:r>
            <a:r>
              <a:rPr lang="zh-CN" altLang="en-US" sz="2000" dirty="0">
                <a:latin typeface="微软雅黑" panose="020B0503020204020204" charset="-122"/>
                <a:ea typeface="微软雅黑" panose="020B0503020204020204" charset="-122"/>
                <a:cs typeface="微软雅黑" panose="020B0503020204020204" charset="-122"/>
              </a:rPr>
              <a:t>基本成本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波动费类型。</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90000"/>
              </a:lnSpc>
              <a:spcBef>
                <a:spcPct val="20000"/>
              </a:spcBef>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3187" name="Text Box 5"/>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合同形式的选择</a:t>
            </a:r>
            <a:endParaRPr lang="zh-CN" altLang="en-US" sz="2800" b="1" dirty="0">
              <a:latin typeface="微软雅黑" panose="020B0503020204020204" charset="-122"/>
              <a:ea typeface="微软雅黑" panose="020B0503020204020204" charset="-122"/>
              <a:sym typeface="+mn-ea"/>
            </a:endParaRPr>
          </a:p>
        </p:txBody>
      </p:sp>
      <p:sp>
        <p:nvSpPr>
          <p:cNvPr id="93188" name="Rectangle 6"/>
          <p:cNvSpPr/>
          <p:nvPr/>
        </p:nvSpPr>
        <p:spPr>
          <a:xfrm>
            <a:off x="466725" y="1297940"/>
            <a:ext cx="8146415" cy="4984750"/>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不可调价格</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可调价格合同的选择</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1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考虑主要因素</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合同履行期</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合同计价基础适用期的长短；</a:t>
            </a:r>
            <a:endParaRPr lang="zh-CN" altLang="en-US" sz="20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 </a:t>
            </a:r>
            <a:r>
              <a:rPr lang="zh-CN" altLang="en-US" sz="2000" dirty="0">
                <a:latin typeface="微软雅黑" panose="020B0503020204020204" charset="-122"/>
                <a:ea typeface="微软雅黑" panose="020B0503020204020204" charset="-122"/>
                <a:cs typeface="微软雅黑" panose="020B0503020204020204" charset="-122"/>
              </a:rPr>
              <a:t>市场价格的变动情况。</a:t>
            </a:r>
            <a:endParaRPr lang="zh-CN" altLang="en-US" sz="2000" b="1" dirty="0">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2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一般处理方式</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按国际惯例：</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(i)  </a:t>
            </a:r>
            <a:r>
              <a:rPr lang="zh-CN" altLang="en-US" sz="2000" dirty="0">
                <a:latin typeface="微软雅黑" panose="020B0503020204020204" charset="-122"/>
                <a:ea typeface="微软雅黑" panose="020B0503020204020204" charset="-122"/>
                <a:cs typeface="微软雅黑" panose="020B0503020204020204" charset="-122"/>
              </a:rPr>
              <a:t>合同履行期</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合同计价基础适用期不超过一年的合同，按不可调价格合同执行；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(ii)  </a:t>
            </a:r>
            <a:r>
              <a:rPr lang="zh-CN" altLang="en-US" sz="2000" dirty="0">
                <a:latin typeface="微软雅黑" panose="020B0503020204020204" charset="-122"/>
                <a:ea typeface="微软雅黑" panose="020B0503020204020204" charset="-122"/>
                <a:cs typeface="微软雅黑" panose="020B0503020204020204" charset="-122"/>
              </a:rPr>
              <a:t>合同履行期</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合同计价基础适用期超过一年的合同，应按可调价格合同执行</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即应有波动条款规定</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4211"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合同形式的选择</a:t>
            </a:r>
            <a:endParaRPr lang="zh-CN" altLang="en-US" sz="2800" b="1" dirty="0">
              <a:latin typeface="微软雅黑" panose="020B0503020204020204" charset="-122"/>
              <a:ea typeface="微软雅黑" panose="020B0503020204020204" charset="-122"/>
              <a:sym typeface="+mn-ea"/>
            </a:endParaRPr>
          </a:p>
        </p:txBody>
      </p:sp>
      <p:sp>
        <p:nvSpPr>
          <p:cNvPr id="94212" name="Rectangle 5"/>
          <p:cNvSpPr/>
          <p:nvPr/>
        </p:nvSpPr>
        <p:spPr>
          <a:xfrm>
            <a:off x="466725" y="1226185"/>
            <a:ext cx="8117840" cy="4799965"/>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关于包干与变更</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t>
            </a: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  </a:t>
            </a:r>
            <a:r>
              <a:rPr lang="zh-CN" altLang="en-US" sz="2000" dirty="0">
                <a:latin typeface="微软雅黑" panose="020B0503020204020204" charset="-122"/>
                <a:ea typeface="微软雅黑" panose="020B0503020204020204" charset="-122"/>
                <a:cs typeface="微软雅黑" panose="020B0503020204020204" charset="-122"/>
              </a:rPr>
              <a:t>固定总价合同与固定单价合同，在不可调价格合同下，均执行固定的合同单价计价基础；在可调价格合同下，均执行按合同单价计价基础换算而得的计价基础。</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(2)  </a:t>
            </a:r>
            <a:r>
              <a:rPr lang="zh-CN" altLang="en-US" sz="2000" dirty="0">
                <a:latin typeface="微软雅黑" panose="020B0503020204020204" charset="-122"/>
                <a:ea typeface="微软雅黑" panose="020B0503020204020204" charset="-122"/>
                <a:cs typeface="微软雅黑" panose="020B0503020204020204" charset="-122"/>
              </a:rPr>
              <a:t>两种合同类别的差异只是，固定总价合同是在签订合同时确定合同总价，而固定单价合同只能在竣工时才能确定合同总价。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(3)  </a:t>
            </a:r>
            <a:r>
              <a:rPr lang="zh-CN" altLang="en-US" sz="2000" dirty="0">
                <a:latin typeface="微软雅黑" panose="020B0503020204020204" charset="-122"/>
                <a:ea typeface="微软雅黑" panose="020B0503020204020204" charset="-122"/>
                <a:cs typeface="微软雅黑" panose="020B0503020204020204" charset="-122"/>
              </a:rPr>
              <a:t>即使对于固定总价合同，也需随变更、签证的发生而调整合同总价。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(4)  </a:t>
            </a:r>
            <a:r>
              <a:rPr lang="zh-CN" altLang="en-US" sz="2000" dirty="0">
                <a:latin typeface="微软雅黑" panose="020B0503020204020204" charset="-122"/>
                <a:ea typeface="微软雅黑" panose="020B0503020204020204" charset="-122"/>
                <a:cs typeface="微软雅黑" panose="020B0503020204020204" charset="-122"/>
              </a:rPr>
              <a:t>所谓“包干”，指的是凡为完成合同文件原定工程内容的所有费用，均已包括在合同总价内。</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5235"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合同形式的选择</a:t>
            </a:r>
            <a:endParaRPr lang="zh-CN" altLang="en-US" sz="2800" b="1" dirty="0">
              <a:latin typeface="微软雅黑" panose="020B0503020204020204" charset="-122"/>
              <a:ea typeface="微软雅黑" panose="020B0503020204020204" charset="-122"/>
              <a:sym typeface="+mn-ea"/>
            </a:endParaRPr>
          </a:p>
        </p:txBody>
      </p:sp>
      <p:sp>
        <p:nvSpPr>
          <p:cNvPr id="95236" name="Rectangle 5"/>
          <p:cNvSpPr/>
          <p:nvPr/>
        </p:nvSpPr>
        <p:spPr>
          <a:xfrm>
            <a:off x="466725" y="1226185"/>
            <a:ext cx="8199120" cy="5262245"/>
          </a:xfrm>
          <a:prstGeom prst="rect">
            <a:avLst/>
          </a:prstGeom>
          <a:noFill/>
          <a:ln w="9525">
            <a:noFill/>
          </a:ln>
        </p:spPr>
        <p:txBody>
          <a:bodyPr wrap="square">
            <a:spAutoFit/>
          </a:bodyPr>
          <a:p>
            <a:pPr>
              <a:lnSpc>
                <a:spcPct val="150000"/>
              </a:lnSpc>
            </a:pP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关于包干与变更</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(5)   </a:t>
            </a:r>
            <a:r>
              <a:rPr lang="zh-CN" altLang="en-US" sz="2000" dirty="0">
                <a:latin typeface="微软雅黑" panose="020B0503020204020204" charset="-122"/>
                <a:ea typeface="微软雅黑" panose="020B0503020204020204" charset="-122"/>
                <a:cs typeface="微软雅黑" panose="020B0503020204020204" charset="-122"/>
              </a:rPr>
              <a:t>因此，总价包干的合同性质，并不意味着不再按设计变更指令而确定决算总价，也不意味着通过使合同的其中一方承担过大的风险而使合同总价不可调</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变更是双方在 签订合同时所无法预知的，否则会对合同中的一方不公平，及使变更指令获得实施及项目管理受到影响</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r>
              <a:rPr lang="zh-CN" altLang="en-US" sz="2000" b="1" dirty="0">
                <a:solidFill>
                  <a:srgbClr val="CCECFF"/>
                </a:solidFill>
                <a:latin typeface="微软雅黑" panose="020B0503020204020204" charset="-122"/>
                <a:ea typeface="微软雅黑" panose="020B0503020204020204" charset="-122"/>
                <a:cs typeface="微软雅黑" panose="020B0503020204020204" charset="-122"/>
              </a:rPr>
              <a:t>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(6)  </a:t>
            </a:r>
            <a:r>
              <a:rPr lang="zh-CN" altLang="en-US" sz="2000" dirty="0">
                <a:latin typeface="微软雅黑" panose="020B0503020204020204" charset="-122"/>
                <a:ea typeface="微软雅黑" panose="020B0503020204020204" charset="-122"/>
                <a:cs typeface="微软雅黑" panose="020B0503020204020204" charset="-122"/>
              </a:rPr>
              <a:t>因此：</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(i)   </a:t>
            </a:r>
            <a:r>
              <a:rPr lang="zh-CN" altLang="en-US" sz="2000" dirty="0">
                <a:latin typeface="微软雅黑" panose="020B0503020204020204" charset="-122"/>
                <a:ea typeface="微软雅黑" panose="020B0503020204020204" charset="-122"/>
                <a:cs typeface="微软雅黑" panose="020B0503020204020204" charset="-122"/>
              </a:rPr>
              <a:t>不适合以投标时计取一定比例包干费方式，定义总价包干的合同性质，及简单处理合同决算；</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(ii)   “</a:t>
            </a:r>
            <a:r>
              <a:rPr lang="zh-CN" altLang="en-US" sz="2000" dirty="0">
                <a:latin typeface="微软雅黑" panose="020B0503020204020204" charset="-122"/>
                <a:ea typeface="微软雅黑" panose="020B0503020204020204" charset="-122"/>
                <a:cs typeface="微软雅黑" panose="020B0503020204020204" charset="-122"/>
              </a:rPr>
              <a:t>零星变更包干”的条款，对合同双方均属不公平，及会导致执行中关于事件、指令、字目等方面的适用判定产生争议，及使工程受到影响。</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 name="灯片编号占位符 5"/>
          <p:cNvSpPr txBox="1">
            <a:spLocks noGrp="1"/>
          </p:cNvSpPr>
          <p:nvPr>
            <p:ph type="sldNum" sz="quarter" idx="12"/>
          </p:nvPr>
        </p:nvSpPr>
        <p:spPr bwMode="auto">
          <a:xfrm>
            <a:off x="6553200" y="6033135"/>
            <a:ext cx="1905000" cy="457200"/>
          </a:xfrm>
        </p:spPr>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6259" name="Rectangle 6"/>
          <p:cNvSpPr>
            <a:spLocks noGrp="1"/>
          </p:cNvSpPr>
          <p:nvPr>
            <p:ph type="title"/>
          </p:nvPr>
        </p:nvSpPr>
        <p:spPr>
          <a:xfrm>
            <a:off x="250825" y="438150"/>
            <a:ext cx="8353425" cy="1143000"/>
          </a:xfrm>
        </p:spPr>
        <p:txBody>
          <a:bodyPr vert="horz" wrap="square" lIns="91440" tIns="45720" rIns="91440" bIns="45720" anchor="ctr" anchorCtr="0"/>
          <a:p>
            <a:pPr marL="762000" indent="-762000" algn="l" eaLnBrk="1" hangingPunct="1"/>
            <a:r>
              <a:rPr lang="zh-CN" altLang="en-US" sz="2800" b="1" dirty="0">
                <a:latin typeface="微软雅黑" panose="020B0503020204020204" charset="-122"/>
                <a:ea typeface="微软雅黑" panose="020B0503020204020204" charset="-122"/>
              </a:rPr>
              <a:t>各类合同形式风险分配情况</a:t>
            </a:r>
            <a:br>
              <a:rPr lang="zh-CN" altLang="en-US" b="1" dirty="0"/>
            </a:br>
            <a:endParaRPr lang="zh-CN" altLang="en-US" b="1" dirty="0"/>
          </a:p>
        </p:txBody>
      </p:sp>
      <p:sp>
        <p:nvSpPr>
          <p:cNvPr id="96260" name="Rectangle 7"/>
          <p:cNvSpPr>
            <a:spLocks noGrp="1"/>
          </p:cNvSpPr>
          <p:nvPr>
            <p:ph idx="1"/>
          </p:nvPr>
        </p:nvSpPr>
        <p:spPr>
          <a:xfrm>
            <a:off x="381000" y="1845310"/>
            <a:ext cx="8763000" cy="5661025"/>
          </a:xfrm>
        </p:spPr>
        <p:txBody>
          <a:bodyPr vert="horz" wrap="square" lIns="91440" tIns="45720" rIns="91440" bIns="45720" anchor="t" anchorCtr="0"/>
          <a:p>
            <a:pPr eaLnBrk="1" hangingPunct="1"/>
            <a:endParaRPr lang="en-US" altLang="zh-CN" b="1" dirty="0"/>
          </a:p>
          <a:p>
            <a:pPr eaLnBrk="1" hangingPunct="1"/>
            <a:r>
              <a:rPr lang="en-US" altLang="zh-CN" b="1" dirty="0"/>
              <a:t>                </a:t>
            </a:r>
            <a:endParaRPr lang="en-US" altLang="zh-CN" b="1" dirty="0"/>
          </a:p>
          <a:p>
            <a:pPr eaLnBrk="1" hangingPunct="1"/>
            <a:endParaRPr lang="en-US" altLang="zh-CN" b="1" dirty="0"/>
          </a:p>
          <a:p>
            <a:pPr eaLnBrk="1" hangingPunct="1"/>
            <a:r>
              <a:rPr lang="en-US" altLang="zh-CN" b="1" dirty="0"/>
              <a:t> </a:t>
            </a:r>
            <a:endParaRPr lang="zh-TW" altLang="en-US" b="1" dirty="0"/>
          </a:p>
          <a:p>
            <a:pPr eaLnBrk="1" hangingPunct="1"/>
            <a:r>
              <a:rPr lang="en-US" altLang="zh-CN" b="1" dirty="0"/>
              <a:t> </a:t>
            </a:r>
            <a:endParaRPr lang="zh-TW" altLang="en-US" b="1" dirty="0"/>
          </a:p>
          <a:p>
            <a:pPr eaLnBrk="1" hangingPunct="1"/>
            <a:endParaRPr lang="en-US" altLang="zh-CN" b="1" dirty="0"/>
          </a:p>
          <a:p>
            <a:pPr eaLnBrk="1" hangingPunct="1"/>
            <a:r>
              <a:rPr lang="en-US" altLang="zh-CN" b="1" dirty="0"/>
              <a:t>                                </a:t>
            </a:r>
            <a:endParaRPr lang="en-US" altLang="zh-CN" b="1" dirty="0"/>
          </a:p>
          <a:p>
            <a:pPr eaLnBrk="1" hangingPunct="1"/>
            <a:r>
              <a:rPr lang="en-US" altLang="zh-CN" b="1" dirty="0"/>
              <a:t> </a:t>
            </a:r>
            <a:endParaRPr lang="zh-TW" altLang="en-US"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zh-TW" altLang="en-US" b="1" dirty="0"/>
          </a:p>
          <a:p>
            <a:pPr eaLnBrk="1" hangingPunct="1"/>
            <a:r>
              <a:rPr lang="en-US" altLang="zh-CN" b="1" dirty="0"/>
              <a:t>	</a:t>
            </a:r>
            <a:endParaRPr lang="en-US" altLang="zh-CN" b="1" dirty="0"/>
          </a:p>
          <a:p>
            <a:pPr eaLnBrk="1" hangingPunct="1"/>
            <a:endParaRPr lang="en-US" altLang="zh-CN" b="1" dirty="0"/>
          </a:p>
          <a:p>
            <a:pPr eaLnBrk="1" hangingPunct="1">
              <a:lnSpc>
                <a:spcPct val="90000"/>
              </a:lnSpc>
              <a:buNone/>
            </a:pPr>
            <a:r>
              <a:rPr lang="en-US" altLang="zh-CN" dirty="0"/>
              <a:t>                                </a:t>
            </a:r>
            <a:endParaRPr lang="en-US" altLang="zh-CN" dirty="0"/>
          </a:p>
        </p:txBody>
      </p:sp>
      <p:sp>
        <p:nvSpPr>
          <p:cNvPr id="96261" name="Line 8"/>
          <p:cNvSpPr/>
          <p:nvPr/>
        </p:nvSpPr>
        <p:spPr>
          <a:xfrm>
            <a:off x="1908175" y="2910523"/>
            <a:ext cx="0" cy="2895600"/>
          </a:xfrm>
          <a:prstGeom prst="line">
            <a:avLst/>
          </a:prstGeom>
          <a:ln w="9525" cap="flat" cmpd="sng">
            <a:solidFill>
              <a:schemeClr val="tx1"/>
            </a:solidFill>
            <a:prstDash val="solid"/>
            <a:headEnd type="none" w="med" len="med"/>
            <a:tailEnd type="none" w="med" len="med"/>
          </a:ln>
        </p:spPr>
      </p:sp>
      <p:sp>
        <p:nvSpPr>
          <p:cNvPr id="96262" name="Line 9"/>
          <p:cNvSpPr/>
          <p:nvPr/>
        </p:nvSpPr>
        <p:spPr>
          <a:xfrm>
            <a:off x="2987675" y="5806123"/>
            <a:ext cx="3048000" cy="0"/>
          </a:xfrm>
          <a:prstGeom prst="line">
            <a:avLst/>
          </a:prstGeom>
          <a:ln w="9525" cap="flat" cmpd="sng">
            <a:solidFill>
              <a:schemeClr val="tx1"/>
            </a:solidFill>
            <a:prstDash val="solid"/>
            <a:headEnd type="none" w="med" len="med"/>
            <a:tailEnd type="none" w="med" len="med"/>
          </a:ln>
        </p:spPr>
      </p:sp>
      <p:sp>
        <p:nvSpPr>
          <p:cNvPr id="96263" name="Line 10"/>
          <p:cNvSpPr/>
          <p:nvPr/>
        </p:nvSpPr>
        <p:spPr>
          <a:xfrm flipV="1">
            <a:off x="1428750" y="2350135"/>
            <a:ext cx="0" cy="1066800"/>
          </a:xfrm>
          <a:prstGeom prst="line">
            <a:avLst/>
          </a:prstGeom>
          <a:ln w="9525" cap="flat" cmpd="sng">
            <a:solidFill>
              <a:schemeClr val="tx1"/>
            </a:solidFill>
            <a:prstDash val="solid"/>
            <a:headEnd type="none" w="med" len="med"/>
            <a:tailEnd type="triangle" w="med" len="med"/>
          </a:ln>
        </p:spPr>
      </p:sp>
      <p:sp>
        <p:nvSpPr>
          <p:cNvPr id="96264" name="Line 11"/>
          <p:cNvSpPr/>
          <p:nvPr/>
        </p:nvSpPr>
        <p:spPr>
          <a:xfrm>
            <a:off x="5795963" y="6237923"/>
            <a:ext cx="1066800" cy="0"/>
          </a:xfrm>
          <a:prstGeom prst="line">
            <a:avLst/>
          </a:prstGeom>
          <a:ln w="9525" cap="flat" cmpd="sng">
            <a:solidFill>
              <a:schemeClr val="tx1"/>
            </a:solidFill>
            <a:prstDash val="solid"/>
            <a:headEnd type="none" w="med" len="med"/>
            <a:tailEnd type="triangle" w="med" len="med"/>
          </a:ln>
        </p:spPr>
      </p:sp>
      <p:sp>
        <p:nvSpPr>
          <p:cNvPr id="96265" name="Line 12"/>
          <p:cNvSpPr/>
          <p:nvPr/>
        </p:nvSpPr>
        <p:spPr>
          <a:xfrm>
            <a:off x="1908175" y="5806123"/>
            <a:ext cx="1066800" cy="0"/>
          </a:xfrm>
          <a:prstGeom prst="line">
            <a:avLst/>
          </a:prstGeom>
          <a:ln w="9525" cap="flat" cmpd="sng">
            <a:solidFill>
              <a:schemeClr val="tx1"/>
            </a:solidFill>
            <a:prstDash val="solid"/>
            <a:headEnd type="none" w="med" len="med"/>
            <a:tailEnd type="none" w="med" len="med"/>
          </a:ln>
        </p:spPr>
      </p:sp>
      <p:sp>
        <p:nvSpPr>
          <p:cNvPr id="96266" name="Line 13"/>
          <p:cNvSpPr/>
          <p:nvPr/>
        </p:nvSpPr>
        <p:spPr>
          <a:xfrm>
            <a:off x="5940425" y="5806123"/>
            <a:ext cx="1676400" cy="0"/>
          </a:xfrm>
          <a:prstGeom prst="line">
            <a:avLst/>
          </a:prstGeom>
          <a:ln w="9525" cap="flat" cmpd="sng">
            <a:solidFill>
              <a:schemeClr val="tx1"/>
            </a:solidFill>
            <a:prstDash val="solid"/>
            <a:headEnd type="none" w="med" len="med"/>
            <a:tailEnd type="none" w="med" len="med"/>
          </a:ln>
        </p:spPr>
      </p:sp>
      <p:sp>
        <p:nvSpPr>
          <p:cNvPr id="96267" name="Line 14"/>
          <p:cNvSpPr/>
          <p:nvPr/>
        </p:nvSpPr>
        <p:spPr>
          <a:xfrm flipV="1">
            <a:off x="1905000" y="2134235"/>
            <a:ext cx="0" cy="838200"/>
          </a:xfrm>
          <a:prstGeom prst="line">
            <a:avLst/>
          </a:prstGeom>
          <a:ln w="9525" cap="flat" cmpd="sng">
            <a:solidFill>
              <a:schemeClr val="tx1"/>
            </a:solidFill>
            <a:prstDash val="solid"/>
            <a:headEnd type="none" w="med" len="med"/>
            <a:tailEnd type="none" w="med" len="med"/>
          </a:ln>
        </p:spPr>
      </p:sp>
      <p:sp>
        <p:nvSpPr>
          <p:cNvPr id="96268" name="Line 15"/>
          <p:cNvSpPr/>
          <p:nvPr/>
        </p:nvSpPr>
        <p:spPr>
          <a:xfrm>
            <a:off x="1905000" y="1765935"/>
            <a:ext cx="0" cy="0"/>
          </a:xfrm>
          <a:prstGeom prst="line">
            <a:avLst/>
          </a:prstGeom>
          <a:ln w="9525" cap="flat" cmpd="sng">
            <a:solidFill>
              <a:schemeClr val="tx1"/>
            </a:solidFill>
            <a:prstDash val="solid"/>
            <a:headEnd type="none" w="med" len="med"/>
            <a:tailEnd type="none" w="med" len="med"/>
          </a:ln>
        </p:spPr>
      </p:sp>
      <p:sp>
        <p:nvSpPr>
          <p:cNvPr id="96269" name="Line 16"/>
          <p:cNvSpPr/>
          <p:nvPr/>
        </p:nvSpPr>
        <p:spPr>
          <a:xfrm>
            <a:off x="2195513" y="2277110"/>
            <a:ext cx="5334000" cy="3352800"/>
          </a:xfrm>
          <a:prstGeom prst="line">
            <a:avLst/>
          </a:prstGeom>
          <a:ln w="9525" cap="flat" cmpd="sng">
            <a:solidFill>
              <a:schemeClr val="tx1"/>
            </a:solidFill>
            <a:prstDash val="solid"/>
            <a:headEnd type="none" w="med" len="med"/>
            <a:tailEnd type="none" w="med" len="med"/>
          </a:ln>
        </p:spPr>
      </p:sp>
      <p:sp>
        <p:nvSpPr>
          <p:cNvPr id="96270" name="Line 17"/>
          <p:cNvSpPr/>
          <p:nvPr/>
        </p:nvSpPr>
        <p:spPr>
          <a:xfrm>
            <a:off x="3419475" y="2599373"/>
            <a:ext cx="0" cy="685800"/>
          </a:xfrm>
          <a:prstGeom prst="line">
            <a:avLst/>
          </a:prstGeom>
          <a:ln w="9525" cap="flat" cmpd="sng">
            <a:solidFill>
              <a:schemeClr val="tx1"/>
            </a:solidFill>
            <a:prstDash val="solid"/>
            <a:headEnd type="none" w="med" len="med"/>
            <a:tailEnd type="none" w="med" len="med"/>
          </a:ln>
        </p:spPr>
      </p:sp>
      <p:sp>
        <p:nvSpPr>
          <p:cNvPr id="96271" name="Line 18"/>
          <p:cNvSpPr/>
          <p:nvPr/>
        </p:nvSpPr>
        <p:spPr>
          <a:xfrm>
            <a:off x="4284663" y="3142298"/>
            <a:ext cx="0" cy="838200"/>
          </a:xfrm>
          <a:prstGeom prst="line">
            <a:avLst/>
          </a:prstGeom>
          <a:ln w="9525" cap="flat" cmpd="sng">
            <a:solidFill>
              <a:schemeClr val="tx1"/>
            </a:solidFill>
            <a:prstDash val="solid"/>
            <a:headEnd type="none" w="med" len="med"/>
            <a:tailEnd type="none" w="med" len="med"/>
          </a:ln>
        </p:spPr>
      </p:sp>
      <p:sp>
        <p:nvSpPr>
          <p:cNvPr id="96272" name="Line 19"/>
          <p:cNvSpPr/>
          <p:nvPr/>
        </p:nvSpPr>
        <p:spPr>
          <a:xfrm>
            <a:off x="5148263" y="3718560"/>
            <a:ext cx="0" cy="1066800"/>
          </a:xfrm>
          <a:prstGeom prst="line">
            <a:avLst/>
          </a:prstGeom>
          <a:ln w="9525" cap="flat" cmpd="sng">
            <a:solidFill>
              <a:schemeClr val="tx1"/>
            </a:solidFill>
            <a:prstDash val="solid"/>
            <a:headEnd type="none" w="med" len="med"/>
            <a:tailEnd type="none" w="med" len="med"/>
          </a:ln>
        </p:spPr>
      </p:sp>
      <p:sp>
        <p:nvSpPr>
          <p:cNvPr id="96273" name="Line 20"/>
          <p:cNvSpPr/>
          <p:nvPr/>
        </p:nvSpPr>
        <p:spPr>
          <a:xfrm>
            <a:off x="6084888" y="4293235"/>
            <a:ext cx="0" cy="990600"/>
          </a:xfrm>
          <a:prstGeom prst="line">
            <a:avLst/>
          </a:prstGeom>
          <a:ln w="9525" cap="flat" cmpd="sng">
            <a:solidFill>
              <a:schemeClr val="tx1"/>
            </a:solidFill>
            <a:prstDash val="solid"/>
            <a:headEnd type="none" w="med" len="med"/>
            <a:tailEnd type="none" w="med" len="med"/>
          </a:ln>
        </p:spPr>
      </p:sp>
      <p:sp>
        <p:nvSpPr>
          <p:cNvPr id="96274" name="Line 21"/>
          <p:cNvSpPr/>
          <p:nvPr/>
        </p:nvSpPr>
        <p:spPr>
          <a:xfrm>
            <a:off x="6948488" y="4726623"/>
            <a:ext cx="0" cy="914400"/>
          </a:xfrm>
          <a:prstGeom prst="line">
            <a:avLst/>
          </a:prstGeom>
          <a:ln w="9525" cap="flat" cmpd="sng">
            <a:solidFill>
              <a:schemeClr val="tx1"/>
            </a:solidFill>
            <a:prstDash val="solid"/>
            <a:headEnd type="none" w="med" len="med"/>
            <a:tailEnd type="none" w="med" len="med"/>
          </a:ln>
        </p:spPr>
      </p:sp>
      <p:sp>
        <p:nvSpPr>
          <p:cNvPr id="96275" name="Line 22"/>
          <p:cNvSpPr/>
          <p:nvPr/>
        </p:nvSpPr>
        <p:spPr>
          <a:xfrm>
            <a:off x="2700338" y="2061210"/>
            <a:ext cx="0" cy="762000"/>
          </a:xfrm>
          <a:prstGeom prst="line">
            <a:avLst/>
          </a:prstGeom>
          <a:ln w="9525" cap="flat" cmpd="sng">
            <a:solidFill>
              <a:schemeClr val="tx1"/>
            </a:solidFill>
            <a:prstDash val="solid"/>
            <a:headEnd type="none" w="med" len="med"/>
            <a:tailEnd type="none" w="med" len="med"/>
          </a:ln>
        </p:spPr>
      </p:sp>
      <p:sp>
        <p:nvSpPr>
          <p:cNvPr id="96276" name="Text Box 23"/>
          <p:cNvSpPr txBox="1"/>
          <p:nvPr/>
        </p:nvSpPr>
        <p:spPr>
          <a:xfrm rot="-5400000">
            <a:off x="671513" y="3872548"/>
            <a:ext cx="1511300" cy="845185"/>
          </a:xfrm>
          <a:prstGeom prst="rect">
            <a:avLst/>
          </a:prstGeom>
          <a:noFill/>
          <a:ln w="9525">
            <a:noFill/>
          </a:ln>
        </p:spPr>
        <p:txBody>
          <a:bodyPr>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Contractor’s risk</a:t>
            </a:r>
            <a:endParaRPr lang="en-US" altLang="zh-CN" sz="1400" dirty="0">
              <a:latin typeface="微软雅黑" panose="020B0503020204020204" charset="-122"/>
              <a:ea typeface="微软雅黑" panose="020B0503020204020204" charset="-122"/>
              <a:cs typeface="微软雅黑" panose="020B0503020204020204" charset="-122"/>
            </a:endParaRPr>
          </a:p>
          <a:p>
            <a:pPr algn="ctr">
              <a:spcBef>
                <a:spcPct val="50000"/>
              </a:spcBef>
            </a:pPr>
            <a:r>
              <a:rPr lang="zh-CN" altLang="en-US" sz="1400" dirty="0">
                <a:latin typeface="微软雅黑" panose="020B0503020204020204" charset="-122"/>
                <a:ea typeface="微软雅黑" panose="020B0503020204020204" charset="-122"/>
                <a:cs typeface="微软雅黑" panose="020B0503020204020204" charset="-122"/>
              </a:rPr>
              <a:t>承建商的风险</a:t>
            </a:r>
            <a:endParaRPr lang="zh-CN" altLang="en-US" sz="1400" dirty="0">
              <a:latin typeface="微软雅黑" panose="020B0503020204020204" charset="-122"/>
              <a:ea typeface="微软雅黑" panose="020B0503020204020204" charset="-122"/>
              <a:cs typeface="微软雅黑" panose="020B0503020204020204" charset="-122"/>
            </a:endParaRPr>
          </a:p>
        </p:txBody>
      </p:sp>
      <p:sp>
        <p:nvSpPr>
          <p:cNvPr id="96277" name="Text Box 24"/>
          <p:cNvSpPr txBox="1"/>
          <p:nvPr/>
        </p:nvSpPr>
        <p:spPr>
          <a:xfrm>
            <a:off x="3971925" y="5877560"/>
            <a:ext cx="1824355" cy="629920"/>
          </a:xfrm>
          <a:prstGeom prst="rect">
            <a:avLst/>
          </a:prstGeom>
          <a:noFill/>
          <a:ln w="9525">
            <a:noFill/>
          </a:ln>
        </p:spPr>
        <p:txBody>
          <a:bodyPr wrap="square">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Employer’s risk</a:t>
            </a:r>
            <a:endParaRPr lang="en-US" altLang="zh-CN" sz="1400" dirty="0">
              <a:latin typeface="微软雅黑" panose="020B0503020204020204" charset="-122"/>
              <a:ea typeface="微软雅黑" panose="020B0503020204020204" charset="-122"/>
              <a:cs typeface="微软雅黑" panose="020B0503020204020204" charset="-122"/>
            </a:endParaRPr>
          </a:p>
          <a:p>
            <a:pPr algn="ctr">
              <a:spcBef>
                <a:spcPct val="50000"/>
              </a:spcBef>
            </a:pPr>
            <a:r>
              <a:rPr lang="zh-CN" altLang="en-US" sz="1400" dirty="0">
                <a:latin typeface="微软雅黑" panose="020B0503020204020204" charset="-122"/>
                <a:ea typeface="微软雅黑" panose="020B0503020204020204" charset="-122"/>
                <a:cs typeface="微软雅黑" panose="020B0503020204020204" charset="-122"/>
              </a:rPr>
              <a:t>建设单位的风险</a:t>
            </a:r>
            <a:endParaRPr lang="zh-CN" altLang="en-US" sz="1400" dirty="0">
              <a:latin typeface="微软雅黑" panose="020B0503020204020204" charset="-122"/>
              <a:ea typeface="微软雅黑" panose="020B0503020204020204" charset="-122"/>
              <a:cs typeface="微软雅黑" panose="020B0503020204020204" charset="-122"/>
            </a:endParaRPr>
          </a:p>
        </p:txBody>
      </p:sp>
      <p:sp>
        <p:nvSpPr>
          <p:cNvPr id="96278" name="Text Box 25"/>
          <p:cNvSpPr txBox="1"/>
          <p:nvPr/>
        </p:nvSpPr>
        <p:spPr>
          <a:xfrm>
            <a:off x="6372225" y="4437698"/>
            <a:ext cx="2447925" cy="521970"/>
          </a:xfrm>
          <a:prstGeom prst="rect">
            <a:avLst/>
          </a:prstGeom>
          <a:noFill/>
          <a:ln w="9525">
            <a:noFill/>
          </a:ln>
        </p:spPr>
        <p:txBody>
          <a:bodyPr>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Cost plus % </a:t>
            </a:r>
            <a:r>
              <a:rPr lang="zh-CN" altLang="en-US" sz="1400" dirty="0">
                <a:latin typeface="微软雅黑" panose="020B0503020204020204" charset="-122"/>
                <a:ea typeface="微软雅黑" panose="020B0503020204020204" charset="-122"/>
                <a:cs typeface="微软雅黑" panose="020B0503020204020204" charset="-122"/>
              </a:rPr>
              <a:t>成本加费率合同</a:t>
            </a:r>
            <a:endParaRPr lang="zh-CN" altLang="en-US" sz="1400" dirty="0">
              <a:latin typeface="微软雅黑" panose="020B0503020204020204" charset="-122"/>
              <a:ea typeface="微软雅黑" panose="020B0503020204020204" charset="-122"/>
              <a:cs typeface="微软雅黑" panose="020B0503020204020204" charset="-122"/>
            </a:endParaRPr>
          </a:p>
        </p:txBody>
      </p:sp>
      <p:sp>
        <p:nvSpPr>
          <p:cNvPr id="96279" name="Text Box 26"/>
          <p:cNvSpPr txBox="1"/>
          <p:nvPr/>
        </p:nvSpPr>
        <p:spPr>
          <a:xfrm>
            <a:off x="5580063" y="4005898"/>
            <a:ext cx="3097212" cy="304800"/>
          </a:xfrm>
          <a:prstGeom prst="rect">
            <a:avLst/>
          </a:prstGeom>
          <a:noFill/>
          <a:ln w="9525">
            <a:noFill/>
          </a:ln>
        </p:spPr>
        <p:txBody>
          <a:bodyPr>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Cost plus fixed fee </a:t>
            </a:r>
            <a:r>
              <a:rPr lang="zh-CN" altLang="en-US" sz="1400" dirty="0">
                <a:latin typeface="微软雅黑" panose="020B0503020204020204" charset="-122"/>
                <a:ea typeface="微软雅黑" panose="020B0503020204020204" charset="-122"/>
                <a:cs typeface="微软雅黑" panose="020B0503020204020204" charset="-122"/>
              </a:rPr>
              <a:t>成本加固定费合同</a:t>
            </a:r>
            <a:endParaRPr lang="zh-CN" altLang="en-US" sz="1400" dirty="0">
              <a:latin typeface="微软雅黑" panose="020B0503020204020204" charset="-122"/>
              <a:ea typeface="微软雅黑" panose="020B0503020204020204" charset="-122"/>
              <a:cs typeface="微软雅黑" panose="020B0503020204020204" charset="-122"/>
            </a:endParaRPr>
          </a:p>
        </p:txBody>
      </p:sp>
      <p:sp>
        <p:nvSpPr>
          <p:cNvPr id="96280" name="Text Box 27"/>
          <p:cNvSpPr txBox="1"/>
          <p:nvPr/>
        </p:nvSpPr>
        <p:spPr>
          <a:xfrm>
            <a:off x="4500563" y="3429635"/>
            <a:ext cx="2447925" cy="304800"/>
          </a:xfrm>
          <a:prstGeom prst="rect">
            <a:avLst/>
          </a:prstGeom>
          <a:noFill/>
          <a:ln w="9525">
            <a:noFill/>
          </a:ln>
        </p:spPr>
        <p:txBody>
          <a:bodyPr>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Schedule </a:t>
            </a:r>
            <a:r>
              <a:rPr lang="zh-CN" altLang="en-US" sz="1400" dirty="0">
                <a:latin typeface="微软雅黑" panose="020B0503020204020204" charset="-122"/>
                <a:ea typeface="微软雅黑" panose="020B0503020204020204" charset="-122"/>
                <a:cs typeface="微软雅黑" panose="020B0503020204020204" charset="-122"/>
              </a:rPr>
              <a:t>单价表合同</a:t>
            </a:r>
            <a:endParaRPr lang="zh-CN" altLang="en-US" sz="1400" dirty="0">
              <a:latin typeface="微软雅黑" panose="020B0503020204020204" charset="-122"/>
              <a:ea typeface="微软雅黑" panose="020B0503020204020204" charset="-122"/>
              <a:cs typeface="微软雅黑" panose="020B0503020204020204" charset="-122"/>
            </a:endParaRPr>
          </a:p>
        </p:txBody>
      </p:sp>
      <p:sp>
        <p:nvSpPr>
          <p:cNvPr id="96281" name="Text Box 28"/>
          <p:cNvSpPr txBox="1"/>
          <p:nvPr/>
        </p:nvSpPr>
        <p:spPr>
          <a:xfrm>
            <a:off x="3132138" y="2277110"/>
            <a:ext cx="5761037" cy="845185"/>
          </a:xfrm>
          <a:prstGeom prst="rect">
            <a:avLst/>
          </a:prstGeom>
          <a:noFill/>
          <a:ln w="9525">
            <a:noFill/>
          </a:ln>
        </p:spPr>
        <p:txBody>
          <a:bodyPr>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Bills of quantities depending on the quality of information on which based</a:t>
            </a:r>
            <a:endParaRPr lang="en-US" altLang="zh-CN" sz="1400" dirty="0">
              <a:latin typeface="微软雅黑" panose="020B0503020204020204" charset="-122"/>
              <a:ea typeface="微软雅黑" panose="020B0503020204020204" charset="-122"/>
              <a:cs typeface="微软雅黑" panose="020B0503020204020204" charset="-122"/>
            </a:endParaRPr>
          </a:p>
          <a:p>
            <a:pPr algn="ctr">
              <a:spcBef>
                <a:spcPct val="50000"/>
              </a:spcBef>
            </a:pPr>
            <a:r>
              <a:rPr lang="zh-CN" altLang="en-US" sz="1400" dirty="0">
                <a:latin typeface="微软雅黑" panose="020B0503020204020204" charset="-122"/>
                <a:ea typeface="微软雅黑" panose="020B0503020204020204" charset="-122"/>
                <a:cs typeface="微软雅黑" panose="020B0503020204020204" charset="-122"/>
              </a:rPr>
              <a:t>工程量清单合同</a:t>
            </a:r>
            <a:r>
              <a:rPr lang="en-US" altLang="zh-CN" sz="1400" dirty="0">
                <a:latin typeface="微软雅黑" panose="020B0503020204020204" charset="-122"/>
                <a:ea typeface="微软雅黑" panose="020B0503020204020204" charset="-122"/>
                <a:cs typeface="微软雅黑" panose="020B0503020204020204" charset="-122"/>
              </a:rPr>
              <a:t>(</a:t>
            </a:r>
            <a:r>
              <a:rPr lang="zh-CN" altLang="en-US" sz="1400" dirty="0">
                <a:latin typeface="微软雅黑" panose="020B0503020204020204" charset="-122"/>
                <a:ea typeface="微软雅黑" panose="020B0503020204020204" charset="-122"/>
                <a:cs typeface="微软雅黑" panose="020B0503020204020204" charset="-122"/>
              </a:rPr>
              <a:t>有赖于编制清单所依据的设计资料质量</a:t>
            </a:r>
            <a:r>
              <a:rPr lang="en-US" altLang="zh-CN" sz="1400" dirty="0">
                <a:latin typeface="微软雅黑" panose="020B0503020204020204" charset="-122"/>
                <a:ea typeface="微软雅黑" panose="020B0503020204020204" charset="-122"/>
                <a:cs typeface="微软雅黑" panose="020B0503020204020204" charset="-122"/>
              </a:rPr>
              <a:t>)</a:t>
            </a:r>
            <a:endParaRPr lang="en-US" altLang="zh-CN" sz="1400" dirty="0">
              <a:latin typeface="微软雅黑" panose="020B0503020204020204" charset="-122"/>
              <a:ea typeface="微软雅黑" panose="020B0503020204020204" charset="-122"/>
              <a:cs typeface="微软雅黑" panose="020B0503020204020204" charset="-122"/>
            </a:endParaRPr>
          </a:p>
        </p:txBody>
      </p:sp>
      <p:sp>
        <p:nvSpPr>
          <p:cNvPr id="96282" name="Text Box 29"/>
          <p:cNvSpPr txBox="1"/>
          <p:nvPr/>
        </p:nvSpPr>
        <p:spPr>
          <a:xfrm>
            <a:off x="2051050" y="1557973"/>
            <a:ext cx="3743325" cy="623887"/>
          </a:xfrm>
          <a:prstGeom prst="rect">
            <a:avLst/>
          </a:prstGeom>
          <a:noFill/>
          <a:ln w="9525">
            <a:noFill/>
          </a:ln>
        </p:spPr>
        <p:txBody>
          <a:bodyPr>
            <a:spAutoFit/>
          </a:bodyPr>
          <a:p>
            <a:pPr algn="ctr">
              <a:spcBef>
                <a:spcPct val="50000"/>
              </a:spcBef>
            </a:pPr>
            <a:r>
              <a:rPr lang="en-US" altLang="zh-CN" sz="1400" dirty="0">
                <a:latin typeface="微软雅黑" panose="020B0503020204020204" charset="-122"/>
                <a:ea typeface="微软雅黑" panose="020B0503020204020204" charset="-122"/>
                <a:cs typeface="微软雅黑" panose="020B0503020204020204" charset="-122"/>
              </a:rPr>
              <a:t>Lump sum (drawings and specification)</a:t>
            </a:r>
            <a:endParaRPr lang="en-US" altLang="zh-CN" sz="1400" dirty="0">
              <a:latin typeface="微软雅黑" panose="020B0503020204020204" charset="-122"/>
              <a:ea typeface="微软雅黑" panose="020B0503020204020204" charset="-122"/>
              <a:cs typeface="微软雅黑" panose="020B0503020204020204" charset="-122"/>
            </a:endParaRPr>
          </a:p>
          <a:p>
            <a:pPr algn="ctr">
              <a:spcBef>
                <a:spcPct val="50000"/>
              </a:spcBef>
            </a:pPr>
            <a:r>
              <a:rPr lang="zh-CN" altLang="en-US" sz="1400" dirty="0">
                <a:latin typeface="微软雅黑" panose="020B0503020204020204" charset="-122"/>
                <a:ea typeface="微软雅黑" panose="020B0503020204020204" charset="-122"/>
                <a:cs typeface="微软雅黑" panose="020B0503020204020204" charset="-122"/>
              </a:rPr>
              <a:t>总价包干合同</a:t>
            </a:r>
            <a:r>
              <a:rPr lang="en-US" altLang="zh-CN" sz="1400" dirty="0">
                <a:latin typeface="微软雅黑" panose="020B0503020204020204" charset="-122"/>
                <a:ea typeface="微软雅黑" panose="020B0503020204020204" charset="-122"/>
                <a:cs typeface="微软雅黑" panose="020B0503020204020204" charset="-122"/>
              </a:rPr>
              <a:t>(</a:t>
            </a:r>
            <a:r>
              <a:rPr lang="zh-CN" altLang="en-US" sz="1400" dirty="0">
                <a:latin typeface="微软雅黑" panose="020B0503020204020204" charset="-122"/>
                <a:ea typeface="微软雅黑" panose="020B0503020204020204" charset="-122"/>
                <a:cs typeface="微软雅黑" panose="020B0503020204020204" charset="-122"/>
              </a:rPr>
              <a:t>图纸</a:t>
            </a:r>
            <a:r>
              <a:rPr lang="en-US" altLang="zh-CN" sz="1400" dirty="0">
                <a:latin typeface="微软雅黑" panose="020B0503020204020204" charset="-122"/>
                <a:ea typeface="微软雅黑" panose="020B0503020204020204" charset="-122"/>
                <a:cs typeface="微软雅黑" panose="020B0503020204020204" charset="-122"/>
              </a:rPr>
              <a:t>+</a:t>
            </a:r>
            <a:r>
              <a:rPr lang="zh-CN" altLang="en-US" sz="1400" dirty="0">
                <a:latin typeface="微软雅黑" panose="020B0503020204020204" charset="-122"/>
                <a:ea typeface="微软雅黑" panose="020B0503020204020204" charset="-122"/>
                <a:cs typeface="微软雅黑" panose="020B0503020204020204" charset="-122"/>
              </a:rPr>
              <a:t>规范</a:t>
            </a:r>
            <a:r>
              <a:rPr lang="en-US" altLang="zh-CN" sz="1400" dirty="0">
                <a:latin typeface="微软雅黑" panose="020B0503020204020204" charset="-122"/>
                <a:ea typeface="微软雅黑" panose="020B0503020204020204" charset="-122"/>
                <a:cs typeface="微软雅黑" panose="020B0503020204020204" charset="-122"/>
              </a:rPr>
              <a:t>)</a:t>
            </a:r>
            <a:endParaRPr lang="en-US" altLang="zh-CN" sz="14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1267" name="Rectangle 3"/>
          <p:cNvSpPr>
            <a:spLocks noGrp="1"/>
          </p:cNvSpPr>
          <p:nvPr>
            <p:ph idx="1"/>
          </p:nvPr>
        </p:nvSpPr>
        <p:spPr>
          <a:xfrm>
            <a:off x="470535" y="1270000"/>
            <a:ext cx="8189595" cy="4754245"/>
          </a:xfrm>
          <a:noFill/>
          <a:ln w="9525">
            <a:noFill/>
          </a:ln>
        </p:spPr>
        <p:txBody>
          <a:bodyPr vert="horz" wrap="square" lIns="91440" tIns="45720" rIns="91440" bIns="45720" rtlCol="0" anchor="t" anchorCtr="0">
            <a:noAutofit/>
          </a:bodyPr>
          <a:p>
            <a:pPr marL="0" lvl="0" algn="l" defTabSz="914400">
              <a:lnSpc>
                <a:spcPct val="150000"/>
              </a:lnSpc>
              <a:spcBef>
                <a:spcPts val="0"/>
              </a:spcBef>
              <a:buClrTx/>
              <a:buSzTx/>
              <a:buFontTx/>
              <a:buNone/>
            </a:pPr>
            <a:r>
              <a:rPr kumimoji="0" lang="en-US" altLang="zh-CN" sz="2400" kern="1200" dirty="0">
                <a:cs typeface="微软雅黑" panose="020B0503020204020204" charset="-122"/>
                <a:sym typeface="+mn-ea"/>
              </a:rPr>
              <a:t>4  </a:t>
            </a:r>
            <a:r>
              <a:rPr kumimoji="0" lang="en-US" altLang="zh-CN" sz="2400" kern="1200" dirty="0">
                <a:cs typeface="微软雅黑" panose="020B0503020204020204" charset="-122"/>
                <a:sym typeface="+mn-ea"/>
              </a:rPr>
              <a:t>合同条款体系：</a:t>
            </a:r>
            <a:endParaRPr kumimoji="0" lang="en-US" altLang="zh-CN" sz="240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800" b="0" kern="1200" dirty="0">
                <a:cs typeface="微软雅黑" panose="020B0503020204020204" charset="-122"/>
                <a:sym typeface="+mn-ea"/>
              </a:rPr>
              <a:t>    </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一般使用国家的建设工程标准合同</a:t>
            </a:r>
            <a:r>
              <a:rPr kumimoji="0" lang="en-US" altLang="zh-CN" sz="2000" b="0" kern="1200" dirty="0">
                <a:cs typeface="微软雅黑" panose="020B0503020204020204" charset="-122"/>
                <a:sym typeface="+mn-ea"/>
              </a:rPr>
              <a:t>(</a:t>
            </a:r>
            <a:r>
              <a:rPr kumimoji="0" lang="en-US" altLang="zh-CN" sz="2000" b="0" kern="1200" dirty="0">
                <a:cs typeface="微软雅黑" panose="020B0503020204020204" charset="-122"/>
                <a:sym typeface="+mn-ea"/>
              </a:rPr>
              <a:t>示范文本</a:t>
            </a:r>
            <a:r>
              <a:rPr kumimoji="0" lang="en-US" altLang="zh-CN" sz="2000" b="0" kern="1200" dirty="0">
                <a:cs typeface="微软雅黑" panose="020B0503020204020204" charset="-122"/>
                <a:sym typeface="+mn-ea"/>
              </a:rPr>
              <a:t>).</a:t>
            </a:r>
            <a:r>
              <a:rPr kumimoji="0" lang="en-US" altLang="zh-CN" sz="2000" b="0" kern="1200" dirty="0">
                <a:cs typeface="微软雅黑" panose="020B0503020204020204" charset="-122"/>
                <a:sym typeface="+mn-ea"/>
              </a:rPr>
              <a:t>采用填空式“专用合同条款”编制方式，缺乏对具体项目限制条件的解析，和因之形成的适用的</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“专用合同条款”条文和合同条件定义。合同条件约定不够全面详细明确，造成结算时易产生索赔和纠纷。</a:t>
            </a:r>
            <a:endParaRPr kumimoji="0" lang="en-US" altLang="zh-CN" sz="2000" b="0" kern="1200" dirty="0">
              <a:cs typeface="微软雅黑" panose="020B0503020204020204" charset="-122"/>
              <a:sym typeface="+mn-ea"/>
            </a:endParaRPr>
          </a:p>
        </p:txBody>
      </p:sp>
      <p:sp>
        <p:nvSpPr>
          <p:cNvPr id="11268" name="Rectangle 4"/>
          <p:cNvSpPr/>
          <p:nvPr/>
        </p:nvSpPr>
        <p:spPr>
          <a:xfrm>
            <a:off x="0" y="260668"/>
            <a:ext cx="8388350" cy="649287"/>
          </a:xfrm>
          <a:prstGeom prst="rect">
            <a:avLst/>
          </a:prstGeom>
          <a:solidFill>
            <a:srgbClr val="CC0000"/>
          </a:solidFill>
          <a:ln w="9525">
            <a:noFill/>
          </a:ln>
        </p:spPr>
        <p:txBody>
          <a:bodyPr>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当前建设工程成本控制所存在通病分析</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7283" name="Text Box 6"/>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97284" name="Rectangle 7"/>
          <p:cNvSpPr/>
          <p:nvPr/>
        </p:nvSpPr>
        <p:spPr>
          <a:xfrm>
            <a:off x="466725" y="1297940"/>
            <a:ext cx="8289925" cy="3415030"/>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1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单纯总价包干合同</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 Simple lump sum)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a:t>
            </a:r>
            <a:endParaRPr lang="zh-CN" altLang="en-US" sz="24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确定合同总价的计价基础为完善的合同图纸及技术规范，合同文件内不一定需包括工程量清单。</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简单，对于小型合同或非复杂项目，避免投入过多的招标文件编制和合同管理资源。</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发标前必须有完善设计资料，以使招标尽可能没有过大时间压力，保障各投标的离散性获得控制，及日后 没有过多变更发生。</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8307" name="Text Box 6"/>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98308" name="Rectangle 7"/>
          <p:cNvSpPr/>
          <p:nvPr/>
        </p:nvSpPr>
        <p:spPr>
          <a:xfrm>
            <a:off x="466725" y="1297940"/>
            <a:ext cx="8170545" cy="4799965"/>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2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确定工程量清单</a:t>
            </a: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并不影响固定总价的合同性质，工程量清单价款只作为合同总价的辅助解释文件。</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当然需要确定的设计资料，以便不存在设计与施工的重叠进行阶段，同时编制清单也有助于在标前处理设计资料内存在问题，避免对日后施工产生干扰和工期延长。</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由造价工程师编制工程量清单，资源节约、专业化质量保证、所有投标者计价统一、便利评标等。</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(d)   </a:t>
            </a:r>
            <a:r>
              <a:rPr lang="zh-CN" altLang="en-US" sz="2000" dirty="0">
                <a:latin typeface="微软雅黑" panose="020B0503020204020204" charset="-122"/>
                <a:ea typeface="微软雅黑" panose="020B0503020204020204" charset="-122"/>
                <a:cs typeface="微软雅黑" panose="020B0503020204020204" charset="-122"/>
              </a:rPr>
              <a:t>便利于计算设计变更费、中期付款、财务报告、成本设计管理、决算等。</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99331" name="Text Box 6"/>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99332" name="Rectangle 7"/>
          <p:cNvSpPr/>
          <p:nvPr/>
        </p:nvSpPr>
        <p:spPr>
          <a:xfrm>
            <a:off x="466725" y="1297940"/>
            <a:ext cx="8197850" cy="4799965"/>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2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确定工程量清单</a:t>
            </a:r>
            <a:endParaRPr lang="zh-CN" altLang="en-US" sz="24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(e)  </a:t>
            </a:r>
            <a:r>
              <a:rPr lang="zh-CN" altLang="en-US" sz="2000" dirty="0">
                <a:latin typeface="微软雅黑" panose="020B0503020204020204" charset="-122"/>
                <a:ea typeface="微软雅黑" panose="020B0503020204020204" charset="-122"/>
                <a:cs typeface="微软雅黑" panose="020B0503020204020204" charset="-122"/>
              </a:rPr>
              <a:t>投标者不需因数量计算的错误而在投价时包括相关投价，有关差异可在日后获得调整</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但为满足实际工程管理需要，通常做法是，小差异视同已包括在合同总价内，大的差异则按设计变更般处理</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(f)   </a:t>
            </a:r>
            <a:r>
              <a:rPr lang="zh-CN" altLang="en-US" sz="2000" dirty="0">
                <a:latin typeface="微软雅黑" panose="020B0503020204020204" charset="-122"/>
                <a:ea typeface="微软雅黑" panose="020B0503020204020204" charset="-122"/>
                <a:cs typeface="微软雅黑" panose="020B0503020204020204" charset="-122"/>
              </a:rPr>
              <a:t>适用于大型和更复杂、高而更简单的项目。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(g)   </a:t>
            </a:r>
            <a:r>
              <a:rPr lang="zh-CN" altLang="en-US" sz="2000" dirty="0">
                <a:latin typeface="微软雅黑" panose="020B0503020204020204" charset="-122"/>
                <a:ea typeface="微软雅黑" panose="020B0503020204020204" charset="-122"/>
                <a:cs typeface="微软雅黑" panose="020B0503020204020204" charset="-122"/>
              </a:rPr>
              <a:t>方式采用受到设计资料深度、招标时间和招标文件编制成本等限制 。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(h)   </a:t>
            </a:r>
            <a:r>
              <a:rPr lang="zh-CN" altLang="en-US" sz="2000" dirty="0">
                <a:latin typeface="微软雅黑" panose="020B0503020204020204" charset="-122"/>
                <a:ea typeface="微软雅黑" panose="020B0503020204020204" charset="-122"/>
                <a:cs typeface="微软雅黑" panose="020B0503020204020204" charset="-122"/>
              </a:rPr>
              <a:t>对于非常大型及需要设计不断深化的项目，或许多主要决定都需在施工中方能做出决定的更新改建工程，使用近似工程量清单及进行工程量重计量方式，应更为适用。</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0355"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100356" name="Rectangle 5"/>
          <p:cNvSpPr/>
          <p:nvPr/>
        </p:nvSpPr>
        <p:spPr>
          <a:xfrm>
            <a:off x="466725" y="1226185"/>
            <a:ext cx="8217535" cy="4154170"/>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3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近似工程量清单</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(a)  </a:t>
            </a:r>
            <a:r>
              <a:rPr lang="zh-CN" altLang="en-US" sz="2000" dirty="0">
                <a:latin typeface="微软雅黑" panose="020B0503020204020204" charset="-122"/>
                <a:ea typeface="微软雅黑" panose="020B0503020204020204" charset="-122"/>
                <a:cs typeface="微软雅黑" panose="020B0503020204020204" charset="-122"/>
              </a:rPr>
              <a:t>即用于招标的工程量清单虽然涵盖整个工程，但工程量却仅是近似数量。</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(b)  </a:t>
            </a:r>
            <a:r>
              <a:rPr lang="zh-CN" altLang="en-US" sz="2000" dirty="0">
                <a:latin typeface="微软雅黑" panose="020B0503020204020204" charset="-122"/>
                <a:ea typeface="微软雅黑" panose="020B0503020204020204" charset="-122"/>
                <a:cs typeface="微软雅黑" panose="020B0503020204020204" charset="-122"/>
              </a:rPr>
              <a:t>整个工程决算时都需要重新计量，但必须按照合同单价或合同调整单价计价。</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 (c)  </a:t>
            </a:r>
            <a:r>
              <a:rPr lang="zh-CN" altLang="en-US" sz="2000" dirty="0">
                <a:latin typeface="微软雅黑" panose="020B0503020204020204" charset="-122"/>
                <a:ea typeface="微软雅黑" panose="020B0503020204020204" charset="-122"/>
                <a:cs typeface="微软雅黑" panose="020B0503020204020204" charset="-122"/>
              </a:rPr>
              <a:t>当招标完成时间非常受限条件下，此等方式特别有帮助于节约合同签订前阶段的时间，实现设计与施工的合理时间搭接；但可能导致投标者因实际工程量的不肯定而进行偏高投价。</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90000"/>
              </a:lnSpc>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1379"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101380" name="Rectangle 5"/>
          <p:cNvSpPr/>
          <p:nvPr/>
        </p:nvSpPr>
        <p:spPr>
          <a:xfrm>
            <a:off x="466725" y="1226185"/>
            <a:ext cx="8201025" cy="3230245"/>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3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近似工程量清单</a:t>
            </a:r>
            <a:endParaRPr lang="zh-CN" altLang="en-US"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(d)  </a:t>
            </a:r>
            <a:r>
              <a:rPr lang="zh-CN" altLang="en-US" sz="2000" dirty="0">
                <a:latin typeface="微软雅黑" panose="020B0503020204020204" charset="-122"/>
                <a:ea typeface="微软雅黑" panose="020B0503020204020204" charset="-122"/>
                <a:cs typeface="微软雅黑" panose="020B0503020204020204" charset="-122"/>
              </a:rPr>
              <a:t>近似工程量清单和相辅之工程量重计量，可更加便利编制财务报告和执行成本设计管理。若为确定工程量清单，则在实际发生了过多变更情况下，成本控制的价值可能丧失更多。</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(e)  </a:t>
            </a:r>
            <a:r>
              <a:rPr lang="zh-CN" altLang="en-US" sz="2000" dirty="0">
                <a:latin typeface="微软雅黑" panose="020B0503020204020204" charset="-122"/>
                <a:ea typeface="微软雅黑" panose="020B0503020204020204" charset="-122"/>
                <a:cs typeface="微软雅黑" panose="020B0503020204020204" charset="-122"/>
              </a:rPr>
              <a:t>没有关于工程量近似程度的严格规定，一般取决于设计资料的准确性和招标文件编制时间的充分性。</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90000"/>
              </a:lnSpc>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3"/>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2403"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102404" name="Rectangle 5"/>
          <p:cNvSpPr/>
          <p:nvPr/>
        </p:nvSpPr>
        <p:spPr>
          <a:xfrm>
            <a:off x="466725" y="1226185"/>
            <a:ext cx="8253095" cy="6000750"/>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4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基本成本补偿合同</a:t>
            </a: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 Prime cost  reimbursement ) </a:t>
            </a:r>
            <a:endParaRPr lang="en-US" altLang="zh-CN" sz="24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cs typeface="微软雅黑" panose="020B0503020204020204" charset="-122"/>
              </a:rPr>
              <a:t>     (a)  </a:t>
            </a:r>
            <a:r>
              <a:rPr lang="zh-CN" altLang="en-US" sz="2000" dirty="0">
                <a:latin typeface="微软雅黑" panose="020B0503020204020204" charset="-122"/>
                <a:ea typeface="微软雅黑" panose="020B0503020204020204" charset="-122"/>
                <a:cs typeface="微软雅黑" panose="020B0503020204020204" charset="-122"/>
              </a:rPr>
              <a:t>有时叫“成本加酬金” 或“日工签证”</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在甚至对于编制近似工程量清单的设计资料和时间要求都不能具备情况下，此等方式非常有用。</a:t>
            </a:r>
            <a:endParaRPr lang="zh-CN" altLang="en-US" sz="20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(c)  </a:t>
            </a:r>
            <a:r>
              <a:rPr lang="zh-CN" altLang="en-US" sz="2000" dirty="0">
                <a:latin typeface="微软雅黑" panose="020B0503020204020204" charset="-122"/>
                <a:ea typeface="微软雅黑" panose="020B0503020204020204" charset="-122"/>
                <a:cs typeface="微软雅黑" panose="020B0503020204020204" charset="-122"/>
              </a:rPr>
              <a:t>适用于无法预见性的修改工程或影响工程的其他工作条件不能确定的工程。</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(d)  </a:t>
            </a:r>
            <a:r>
              <a:rPr lang="zh-CN" altLang="en-US" sz="2000" dirty="0">
                <a:latin typeface="微软雅黑" panose="020B0503020204020204" charset="-122"/>
                <a:ea typeface="微软雅黑" panose="020B0503020204020204" charset="-122"/>
                <a:cs typeface="微软雅黑" panose="020B0503020204020204" charset="-122"/>
              </a:rPr>
              <a:t>需特别专注成本控制，因为承包人一般没有动机去使工程更经济的进行。   </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(e)   </a:t>
            </a:r>
            <a:r>
              <a:rPr lang="zh-CN" altLang="en-US" sz="2000" dirty="0">
                <a:latin typeface="微软雅黑" panose="020B0503020204020204" charset="-122"/>
                <a:ea typeface="微软雅黑" panose="020B0503020204020204" charset="-122"/>
                <a:cs typeface="微软雅黑" panose="020B0503020204020204" charset="-122"/>
              </a:rPr>
              <a:t>最好限制于运用在特殊需要使用情况。</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(f)  </a:t>
            </a:r>
            <a:r>
              <a:rPr lang="zh-CN" altLang="en-US" sz="2000" dirty="0">
                <a:latin typeface="微软雅黑" panose="020B0503020204020204" charset="-122"/>
                <a:ea typeface="微软雅黑" panose="020B0503020204020204" charset="-122"/>
                <a:cs typeface="微软雅黑" panose="020B0503020204020204" charset="-122"/>
              </a:rPr>
              <a:t>由于执行工程的能力是更为关注问题，故通常是通过议标而非公开竞标方式选定承包人。</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90000"/>
              </a:lnSpc>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3427" name="Text Box 4"/>
          <p:cNvSpPr/>
          <p:nvPr/>
        </p:nvSpPr>
        <p:spPr>
          <a:xfrm>
            <a:off x="0" y="260668"/>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不同合同形式优缺点分析</a:t>
            </a:r>
            <a:endParaRPr lang="zh-CN" altLang="en-US" sz="2800" b="1" dirty="0">
              <a:latin typeface="微软雅黑" panose="020B0503020204020204" charset="-122"/>
              <a:ea typeface="微软雅黑" panose="020B0503020204020204" charset="-122"/>
              <a:sym typeface="+mn-ea"/>
            </a:endParaRPr>
          </a:p>
        </p:txBody>
      </p:sp>
      <p:sp>
        <p:nvSpPr>
          <p:cNvPr id="103428" name="Rectangle 5"/>
          <p:cNvSpPr/>
          <p:nvPr/>
        </p:nvSpPr>
        <p:spPr>
          <a:xfrm>
            <a:off x="466725" y="1297940"/>
            <a:ext cx="8224520" cy="4615815"/>
          </a:xfrm>
          <a:prstGeom prst="rect">
            <a:avLst/>
          </a:prstGeom>
          <a:noFill/>
          <a:ln w="9525">
            <a:noFill/>
          </a:ln>
        </p:spPr>
        <p:txBody>
          <a:bodyPr wrap="square">
            <a:spAutoFit/>
          </a:bodyPr>
          <a:p>
            <a:pPr>
              <a:lnSpc>
                <a:spcPct val="150000"/>
              </a:lnSpc>
            </a:pPr>
            <a:r>
              <a:rPr lang="en-US" altLang="zh-CN" sz="2400" b="1" dirty="0">
                <a:solidFill>
                  <a:schemeClr val="tx2"/>
                </a:solidFill>
                <a:latin typeface="微软雅黑" panose="020B0503020204020204" charset="-122"/>
                <a:ea typeface="微软雅黑" panose="020B0503020204020204" charset="-122"/>
                <a:cs typeface="微软雅黑" panose="020B0503020204020204" charset="-122"/>
              </a:rPr>
              <a:t>5  </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一份施工合同内可</a:t>
            </a:r>
            <a:r>
              <a:rPr lang="zh-CN" altLang="en-US" sz="2400" b="1" dirty="0">
                <a:solidFill>
                  <a:schemeClr val="tx2"/>
                </a:solidFill>
                <a:latin typeface="微软雅黑" panose="020B0503020204020204" charset="-122"/>
                <a:ea typeface="微软雅黑" panose="020B0503020204020204" charset="-122"/>
                <a:cs typeface="微软雅黑" panose="020B0503020204020204" charset="-122"/>
              </a:rPr>
              <a:t>能发生的应用情况 </a:t>
            </a:r>
            <a:endParaRPr lang="zh-CN" altLang="en-US" sz="2000" b="1" dirty="0">
              <a:solidFill>
                <a:schemeClr val="tx2"/>
              </a:solidFill>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(a)  </a:t>
            </a:r>
            <a:r>
              <a:rPr lang="zh-CN" altLang="en-US" sz="2000" dirty="0">
                <a:latin typeface="微软雅黑" panose="020B0503020204020204" charset="-122"/>
                <a:ea typeface="微软雅黑" panose="020B0503020204020204" charset="-122"/>
                <a:cs typeface="微软雅黑" panose="020B0503020204020204" charset="-122"/>
              </a:rPr>
              <a:t>视项目限制条件而定，可采用上述各种方式的结合方式，如：</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(i)   </a:t>
            </a:r>
            <a:r>
              <a:rPr lang="zh-CN" altLang="en-US" sz="2000" dirty="0">
                <a:latin typeface="微软雅黑" panose="020B0503020204020204" charset="-122"/>
                <a:ea typeface="微软雅黑" panose="020B0503020204020204" charset="-122"/>
                <a:cs typeface="微软雅黑" panose="020B0503020204020204" charset="-122"/>
              </a:rPr>
              <a:t>整体工程为确定工程量清单总价包干、但局部工程为近似工程量及需重计量合同价款合同；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(ii)  </a:t>
            </a:r>
            <a:r>
              <a:rPr lang="zh-CN" altLang="en-US" sz="2000" dirty="0">
                <a:latin typeface="微软雅黑" panose="020B0503020204020204" charset="-122"/>
                <a:ea typeface="微软雅黑" panose="020B0503020204020204" charset="-122"/>
                <a:cs typeface="微软雅黑" panose="020B0503020204020204" charset="-122"/>
              </a:rPr>
              <a:t>整体工程为近似工程量清单及需重计量合同、但局部工程</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如其中的门窗和幕墙工程</a:t>
            </a:r>
            <a:r>
              <a:rPr lang="en-US" altLang="zh-CN" sz="2000" dirty="0">
                <a:latin typeface="微软雅黑" panose="020B0503020204020204" charset="-122"/>
                <a:ea typeface="微软雅黑" panose="020B0503020204020204" charset="-122"/>
                <a:cs typeface="微软雅黑" panose="020B0503020204020204" charset="-122"/>
              </a:rPr>
              <a:t>)</a:t>
            </a:r>
            <a:r>
              <a:rPr lang="zh-CN" altLang="en-US" sz="2000" dirty="0">
                <a:latin typeface="微软雅黑" panose="020B0503020204020204" charset="-122"/>
                <a:ea typeface="微软雅黑" panose="020B0503020204020204" charset="-122"/>
                <a:cs typeface="微软雅黑" panose="020B0503020204020204" charset="-122"/>
              </a:rPr>
              <a:t>为单纯总价包干合同。</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(b)  </a:t>
            </a:r>
            <a:r>
              <a:rPr lang="zh-CN" altLang="en-US" sz="2000" dirty="0">
                <a:latin typeface="微软雅黑" panose="020B0503020204020204" charset="-122"/>
                <a:ea typeface="微软雅黑" panose="020B0503020204020204" charset="-122"/>
                <a:cs typeface="微软雅黑" panose="020B0503020204020204" charset="-122"/>
              </a:rPr>
              <a:t>总之，合同方式的选择，关键取决于工程性质、设计资料深度和招标时间限制等，并需使合同具实践操作性。</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90000"/>
              </a:lnSpc>
            </a:pPr>
            <a:endParaRPr lang="en-US" altLang="zh-CN"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4451" name="Rectangle 3"/>
          <p:cNvSpPr>
            <a:spLocks noGrp="1"/>
          </p:cNvSpPr>
          <p:nvPr>
            <p:ph idx="1"/>
          </p:nvPr>
        </p:nvSpPr>
        <p:spPr>
          <a:xfrm>
            <a:off x="539750" y="1268730"/>
            <a:ext cx="8070850" cy="5029200"/>
          </a:xfrm>
        </p:spPr>
        <p:txBody>
          <a:bodyPr vert="horz" wrap="square" lIns="91440" tIns="45720" rIns="91440" bIns="45720" anchor="t" anchorCtr="0"/>
          <a:p>
            <a:pPr marL="0" indent="0" eaLnBrk="1" latinLnBrk="0" hangingPunct="1">
              <a:lnSpc>
                <a:spcPct val="150000"/>
              </a:lnSpc>
              <a:spcBef>
                <a:spcPts val="0"/>
              </a:spcBef>
              <a:buNone/>
            </a:pPr>
            <a:r>
              <a:rPr lang="en-US" altLang="zh-CN" sz="2000" b="0" dirty="0">
                <a:cs typeface="微软雅黑" panose="020B0503020204020204" charset="-122"/>
              </a:rPr>
              <a:t>1</a:t>
            </a:r>
            <a:r>
              <a:rPr lang="zh-CN" altLang="en-US" sz="2000" b="0" dirty="0">
                <a:cs typeface="微软雅黑" panose="020B0503020204020204" charset="-122"/>
              </a:rPr>
              <a:t>、合理编制资金使用计划；</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2</a:t>
            </a:r>
            <a:r>
              <a:rPr lang="zh-CN" altLang="en-US" sz="2000" b="0" dirty="0">
                <a:cs typeface="微软雅黑" panose="020B0503020204020204" charset="-122"/>
              </a:rPr>
              <a:t>、审核与确定工程预付款；</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3</a:t>
            </a:r>
            <a:r>
              <a:rPr lang="zh-CN" altLang="en-US" sz="2000" b="0" dirty="0">
                <a:cs typeface="微软雅黑" panose="020B0503020204020204" charset="-122"/>
              </a:rPr>
              <a:t>、审核与确定工程进度款；</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4</a:t>
            </a:r>
            <a:r>
              <a:rPr lang="zh-CN" altLang="en-US" sz="2000" b="0" dirty="0">
                <a:cs typeface="微软雅黑" panose="020B0503020204020204" charset="-122"/>
              </a:rPr>
              <a:t>、审核与确定工程变更价款；</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5</a:t>
            </a:r>
            <a:r>
              <a:rPr lang="zh-CN" altLang="en-US" sz="2000" b="0" dirty="0">
                <a:cs typeface="微软雅黑" panose="020B0503020204020204" charset="-122"/>
              </a:rPr>
              <a:t>、审核与确定工程索赔费用；</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6</a:t>
            </a:r>
            <a:r>
              <a:rPr lang="zh-CN" altLang="en-US" sz="2000" b="0" dirty="0">
                <a:cs typeface="微软雅黑" panose="020B0503020204020204" charset="-122"/>
              </a:rPr>
              <a:t>、接受委托进行甲方指定分包工程（合同约定的专项分包大宗材料、设备的采购）招标，提供材料与设备询价等；</a:t>
            </a:r>
            <a:endParaRPr lang="zh-CN" altLang="en-US" sz="2000" b="0" dirty="0">
              <a:cs typeface="微软雅黑" panose="020B0503020204020204" charset="-122"/>
            </a:endParaRPr>
          </a:p>
          <a:p>
            <a:pPr marL="0" indent="0" eaLnBrk="1" latinLnBrk="0" hangingPunct="1">
              <a:lnSpc>
                <a:spcPct val="150000"/>
              </a:lnSpc>
              <a:spcBef>
                <a:spcPts val="0"/>
              </a:spcBef>
              <a:buNone/>
            </a:pPr>
            <a:r>
              <a:rPr lang="en-US" altLang="zh-CN" sz="2000" b="0" dirty="0">
                <a:cs typeface="微软雅黑" panose="020B0503020204020204" charset="-122"/>
              </a:rPr>
              <a:t>7</a:t>
            </a:r>
            <a:r>
              <a:rPr lang="zh-CN" altLang="en-US" sz="2000" b="0" dirty="0">
                <a:cs typeface="微软雅黑" panose="020B0503020204020204" charset="-122"/>
              </a:rPr>
              <a:t>、对资金使用情况进行偏差分析。</a:t>
            </a:r>
            <a:endParaRPr lang="zh-CN" altLang="en-US" sz="2000" b="0" dirty="0">
              <a:cs typeface="微软雅黑" panose="020B0503020204020204" charset="-122"/>
            </a:endParaRPr>
          </a:p>
        </p:txBody>
      </p:sp>
      <p:sp>
        <p:nvSpPr>
          <p:cNvPr id="104452"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施工阶段造价控制的工作内容</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5475"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
        <p:nvSpPr>
          <p:cNvPr id="105476" name="Rectangle 7"/>
          <p:cNvSpPr/>
          <p:nvPr/>
        </p:nvSpPr>
        <p:spPr>
          <a:xfrm>
            <a:off x="467995" y="1268730"/>
            <a:ext cx="8208963" cy="3415030"/>
          </a:xfrm>
          <a:prstGeom prst="rect">
            <a:avLst/>
          </a:prstGeom>
          <a:noFill/>
          <a:ln w="9525">
            <a:noFill/>
          </a:ln>
        </p:spPr>
        <p:txBody>
          <a:bodyPr>
            <a:spAutoFit/>
          </a:bodyPr>
          <a:p>
            <a:pPr>
              <a:lnSpc>
                <a:spcPct val="150000"/>
              </a:lnSpc>
            </a:pPr>
            <a:r>
              <a:rPr lang="en-US" altLang="zh-CN" sz="2400" b="1" dirty="0">
                <a:latin typeface="微软雅黑" panose="020B0503020204020204" charset="-122"/>
                <a:ea typeface="微软雅黑" panose="020B0503020204020204" charset="-122"/>
                <a:cs typeface="微软雅黑" panose="020B0503020204020204" charset="-122"/>
              </a:rPr>
              <a:t>1  </a:t>
            </a:r>
            <a:r>
              <a:rPr lang="zh-CN" altLang="en-US" sz="2400" b="1" dirty="0">
                <a:latin typeface="微软雅黑" panose="020B0503020204020204" charset="-122"/>
                <a:ea typeface="微软雅黑" panose="020B0503020204020204" charset="-122"/>
                <a:cs typeface="微软雅黑" panose="020B0503020204020204" charset="-122"/>
              </a:rPr>
              <a:t>工程款使用计划的编制与审核</a:t>
            </a:r>
            <a:endParaRPr lang="zh-CN" altLang="en-US" sz="2400" b="1"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 咨询项目组应根据约定并与委托人协商编制工程款使用计划，并作为项目施工阶段造价控制依据。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）项目工程款使用计划编制依据</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1</a:t>
            </a:r>
            <a:r>
              <a:rPr lang="zh-CN" altLang="en-US" sz="2000" dirty="0">
                <a:latin typeface="微软雅黑" panose="020B0503020204020204" charset="-122"/>
                <a:ea typeface="微软雅黑" panose="020B0503020204020204" charset="-122"/>
                <a:cs typeface="微软雅黑" panose="020B0503020204020204" charset="-122"/>
              </a:rPr>
              <a:t>）已经签订的承发包合同及投标报价。</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r>
              <a:rPr lang="en-US" altLang="zh-CN" sz="2000" dirty="0">
                <a:latin typeface="微软雅黑" panose="020B0503020204020204" charset="-122"/>
                <a:ea typeface="微软雅黑" panose="020B0503020204020204" charset="-122"/>
                <a:cs typeface="微软雅黑" panose="020B0503020204020204" charset="-122"/>
              </a:rPr>
              <a:t>2</a:t>
            </a:r>
            <a:r>
              <a:rPr lang="zh-CN" altLang="en-US" sz="2000" dirty="0">
                <a:latin typeface="微软雅黑" panose="020B0503020204020204" charset="-122"/>
                <a:ea typeface="微软雅黑" panose="020B0503020204020204" charset="-122"/>
                <a:cs typeface="微软雅黑" panose="020B0503020204020204" charset="-122"/>
              </a:rPr>
              <a:t>）已经委托人认可的施工组织设计。</a:t>
            </a:r>
            <a:endParaRPr lang="zh-CN" altLang="en-US" sz="2000" dirty="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dirty="0">
                <a:latin typeface="微软雅黑" panose="020B0503020204020204" charset="-122"/>
                <a:ea typeface="微软雅黑" panose="020B0503020204020204" charset="-122"/>
                <a:cs typeface="微软雅黑" panose="020B0503020204020204" charset="-122"/>
              </a:rPr>
              <a:t>  </a:t>
            </a:r>
            <a:endParaRPr lang="zh-CN" altLang="en-US" sz="20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灯片编号占位符 5"/>
          <p:cNvSpPr txBox="1">
            <a:spLocks noGrp="1"/>
          </p:cNvSpPr>
          <p:nvPr>
            <p:ph type="sldNum" sz="quarter" idx="12"/>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Times New Roman" panose="02020603050405020304" pitchFamily="18" charset="0"/>
                <a:ea typeface="楷体_GB2312" pitchFamily="49" charset="-122"/>
                <a:cs typeface="+mn-cs"/>
              </a:defRPr>
            </a:lvl5pPr>
          </a:lstStyle>
          <a:p>
            <a:pPr lvl="0" algn="r" eaLnBrk="1" hangingPunct="1"/>
            <a:fld id="{9A0DB2DC-4C9A-4742-B13C-FB6460FD3503}" type="slidenum">
              <a:rPr lang="en-US" altLang="zh-CN" sz="1400" dirty="0">
                <a:ea typeface="宋体" panose="02010600030101010101" pitchFamily="2" charset="-122"/>
              </a:rPr>
            </a:fld>
            <a:endParaRPr lang="en-US" altLang="zh-CN" sz="1400" dirty="0">
              <a:ea typeface="宋体" panose="02010600030101010101" pitchFamily="2" charset="-122"/>
            </a:endParaRPr>
          </a:p>
        </p:txBody>
      </p:sp>
      <p:sp>
        <p:nvSpPr>
          <p:cNvPr id="106499" name="Rectangle 3"/>
          <p:cNvSpPr>
            <a:spLocks noGrp="1"/>
          </p:cNvSpPr>
          <p:nvPr>
            <p:ph idx="1"/>
          </p:nvPr>
        </p:nvSpPr>
        <p:spPr>
          <a:xfrm>
            <a:off x="395605" y="1268095"/>
            <a:ext cx="8232775" cy="3784600"/>
          </a:xfrm>
          <a:noFill/>
          <a:ln w="9525">
            <a:noFill/>
          </a:ln>
        </p:spPr>
        <p:txBody>
          <a:bodyPr vert="horz" wrap="square" lIns="91440" tIns="45720" rIns="91440" bIns="45720" anchor="t" anchorCtr="0">
            <a:spAutoFit/>
          </a:bodyPr>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  3）工程款使用计划编制应包括下列步骤和内容</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（1）工程造价的总目标值，即工程总造价控制目标。</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a:t>
            </a:r>
            <a:r>
              <a:rPr kumimoji="0" lang="en-US" altLang="zh-CN" sz="2000" b="0" kern="1200" dirty="0">
                <a:cs typeface="微软雅黑" panose="020B0503020204020204" charset="-122"/>
                <a:sym typeface="+mn-ea"/>
              </a:rPr>
              <a:t>2</a:t>
            </a:r>
            <a:r>
              <a:rPr kumimoji="0" lang="en-US" altLang="zh-CN" sz="2000" b="0" kern="1200" dirty="0">
                <a:cs typeface="微软雅黑" panose="020B0503020204020204" charset="-122"/>
                <a:sym typeface="+mn-ea"/>
              </a:rPr>
              <a:t>）工程造价的分目标值，即单位工程造价控制目标。</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（3</a:t>
            </a:r>
            <a:r>
              <a:rPr kumimoji="0" lang="en-US" altLang="zh-CN" sz="2000" b="0" kern="1200" dirty="0">
                <a:cs typeface="微软雅黑" panose="020B0503020204020204" charset="-122"/>
                <a:sym typeface="+mn-ea"/>
              </a:rPr>
              <a:t>）工程造价的明细目标值，即分部、分项造价控制目标。</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a:t>
            </a:r>
            <a:r>
              <a:rPr kumimoji="0" lang="en-US" altLang="zh-CN" sz="2000" b="0" kern="1200" dirty="0">
                <a:cs typeface="微软雅黑" panose="020B0503020204020204" charset="-122"/>
                <a:sym typeface="+mn-ea"/>
              </a:rPr>
              <a:t>4</a:t>
            </a:r>
            <a:r>
              <a:rPr kumimoji="0" lang="en-US" altLang="zh-CN" sz="2000" b="0" kern="1200" dirty="0">
                <a:cs typeface="微软雅黑" panose="020B0503020204020204" charset="-122"/>
                <a:sym typeface="+mn-ea"/>
              </a:rPr>
              <a:t>）工程造价的进度目标值，即形象进度、时间节点造价控制目标。</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4</a:t>
            </a:r>
            <a:r>
              <a:rPr kumimoji="0" lang="en-US" altLang="zh-CN" sz="2000" b="0" kern="1200" dirty="0">
                <a:cs typeface="微软雅黑" panose="020B0503020204020204" charset="-122"/>
                <a:sym typeface="+mn-ea"/>
              </a:rPr>
              <a:t>）工程款使用计划与承包合同确定的工程款和支付方式应保持一致。</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  </a:t>
            </a:r>
            <a:r>
              <a:rPr kumimoji="0" lang="en-US" altLang="zh-CN" sz="2000" b="0" kern="1200" dirty="0">
                <a:cs typeface="微软雅黑" panose="020B0503020204020204" charset="-122"/>
                <a:sym typeface="+mn-ea"/>
              </a:rPr>
              <a:t>5</a:t>
            </a:r>
            <a:r>
              <a:rPr kumimoji="0" lang="en-US" altLang="zh-CN" sz="2000" b="0" kern="1200" dirty="0">
                <a:cs typeface="微软雅黑" panose="020B0503020204020204" charset="-122"/>
                <a:sym typeface="+mn-ea"/>
              </a:rPr>
              <a:t>）在工程变更较大的情况下，应及时对工程款使</a:t>
            </a:r>
            <a:endParaRPr kumimoji="0" lang="en-US" altLang="zh-CN" sz="2000" b="0" kern="1200" dirty="0">
              <a:cs typeface="微软雅黑" panose="020B0503020204020204" charset="-122"/>
              <a:sym typeface="+mn-ea"/>
            </a:endParaRPr>
          </a:p>
          <a:p>
            <a:pPr marL="0" lvl="0" indent="0" algn="l" defTabSz="914400" eaLnBrk="1" latinLnBrk="0" hangingPunct="1">
              <a:lnSpc>
                <a:spcPct val="150000"/>
              </a:lnSpc>
              <a:spcBef>
                <a:spcPts val="0"/>
              </a:spcBef>
              <a:buClrTx/>
              <a:buSzTx/>
              <a:buFontTx/>
              <a:buNone/>
            </a:pPr>
            <a:r>
              <a:rPr kumimoji="0" lang="en-US" altLang="zh-CN" sz="2000" b="0" kern="1200" dirty="0">
                <a:cs typeface="微软雅黑" panose="020B0503020204020204" charset="-122"/>
                <a:sym typeface="+mn-ea"/>
              </a:rPr>
              <a:t>     用计划进行调整。</a:t>
            </a:r>
            <a:r>
              <a:rPr kumimoji="0" lang="en-US" altLang="zh-CN" sz="2000" b="0" kern="1200" dirty="0">
                <a:cs typeface="微软雅黑" panose="020B0503020204020204" charset="-122"/>
                <a:sym typeface="+mn-ea"/>
              </a:rPr>
              <a:t> </a:t>
            </a:r>
            <a:endParaRPr kumimoji="0" lang="en-US" altLang="zh-CN" sz="2000" b="0" kern="1200" dirty="0">
              <a:cs typeface="微软雅黑" panose="020B0503020204020204" charset="-122"/>
              <a:sym typeface="+mn-ea"/>
            </a:endParaRPr>
          </a:p>
        </p:txBody>
      </p:sp>
      <p:sp>
        <p:nvSpPr>
          <p:cNvPr id="106500" name="Text Box 4"/>
          <p:cNvSpPr/>
          <p:nvPr/>
        </p:nvSpPr>
        <p:spPr>
          <a:xfrm>
            <a:off x="0" y="257175"/>
            <a:ext cx="8135938" cy="583565"/>
          </a:xfrm>
          <a:prstGeom prst="rect">
            <a:avLst/>
          </a:prstGeom>
          <a:solidFill>
            <a:srgbClr val="CC0000"/>
          </a:solidFill>
          <a:ln w="9525">
            <a:noFill/>
          </a:ln>
        </p:spPr>
        <p:txBody>
          <a:bodyPr wrap="square">
            <a:noAutofit/>
          </a:bodyPr>
          <a:p>
            <a:pPr lvl="0" algn="l">
              <a:spcBef>
                <a:spcPct val="20000"/>
              </a:spcBef>
              <a:buClrTx/>
              <a:buSzTx/>
              <a:buFontTx/>
            </a:pPr>
            <a:r>
              <a:rPr lang="zh-CN" altLang="en-US" sz="2800" b="1" dirty="0">
                <a:latin typeface="微软雅黑" panose="020B0503020204020204" charset="-122"/>
                <a:ea typeface="微软雅黑" panose="020B0503020204020204" charset="-122"/>
                <a:sym typeface="+mn-ea"/>
              </a:rPr>
              <a:t>施工阶段的造价控制方法和要求</a:t>
            </a:r>
            <a:endParaRPr lang="zh-CN" altLang="en-US" sz="2800" b="1" dirty="0">
              <a:latin typeface="微软雅黑" panose="020B0503020204020204" charset="-122"/>
              <a:ea typeface="微软雅黑" panose="020B0503020204020204" charset="-122"/>
              <a:sym typeface="+mn-ea"/>
            </a:endParaRPr>
          </a:p>
        </p:txBody>
      </p:sp>
    </p:spTree>
  </p:cSld>
  <p:clrMapOvr>
    <a:masterClrMapping/>
  </p:clrMapOvr>
  <p:transition/>
</p:sld>
</file>

<file path=ppt/tags/tag1.xml><?xml version="1.0" encoding="utf-8"?>
<p:tagLst xmlns:p="http://schemas.openxmlformats.org/presentationml/2006/main">
  <p:tag name="KSO_WM_UNIT_TABLE_BEAUTIFY" val="smartTable{88a43e68-9723-4d4d-a66d-b3ea31910a3a}"/>
  <p:tag name="TABLE_ENDDRAG_ORIGIN_RECT" val="613*486"/>
  <p:tag name="TABLE_ENDDRAG_RECT" val="53*31*613*486"/>
</p:tagLst>
</file>

<file path=ppt/tags/tag10.xml><?xml version="1.0" encoding="utf-8"?>
<p:tagLst xmlns:p="http://schemas.openxmlformats.org/presentationml/2006/main">
  <p:tag name="KSO_WM_UNIT_TABLE_BEAUTIFY" val="smartTable{89bb9d3b-af91-4e49-8576-60a359401398}"/>
</p:tagLst>
</file>

<file path=ppt/tags/tag11.xml><?xml version="1.0" encoding="utf-8"?>
<p:tagLst xmlns:p="http://schemas.openxmlformats.org/presentationml/2006/main">
  <p:tag name="KSO_WM_UNIT_TABLE_BEAUTIFY" val="smartTable{bb6711a7-8fb7-47bc-a6ae-a2fa116f0968}"/>
</p:tagLst>
</file>

<file path=ppt/tags/tag12.xml><?xml version="1.0" encoding="utf-8"?>
<p:tagLst xmlns:p="http://schemas.openxmlformats.org/presentationml/2006/main">
  <p:tag name="KSO_WM_UNIT_TABLE_BEAUTIFY" val="smartTable{0130eb44-30d9-4602-86b0-947f6f6628fc}"/>
</p:tagLst>
</file>

<file path=ppt/tags/tag13.xml><?xml version="1.0" encoding="utf-8"?>
<p:tagLst xmlns:p="http://schemas.openxmlformats.org/presentationml/2006/main">
  <p:tag name="KSO_WM_UNIT_TABLE_BEAUTIFY" val="smartTable{e18de6fa-95c5-4415-9e4f-06b347ba6575}"/>
  <p:tag name="TABLE_ENDDRAG_ORIGIN_RECT" val="635*439"/>
  <p:tag name="TABLE_ENDDRAG_RECT" val="43*48*635*439"/>
</p:tagLst>
</file>

<file path=ppt/tags/tag14.xml><?xml version="1.0" encoding="utf-8"?>
<p:tagLst xmlns:p="http://schemas.openxmlformats.org/presentationml/2006/main">
  <p:tag name="KSO_WM_UNIT_TABLE_BEAUTIFY" val="smartTable{bd8bc0d2-02b6-49d8-8314-8946bc630580}"/>
</p:tagLst>
</file>

<file path=ppt/tags/tag15.xml><?xml version="1.0" encoding="utf-8"?>
<p:tagLst xmlns:p="http://schemas.openxmlformats.org/presentationml/2006/main">
  <p:tag name="KSO_WM_UNIT_TABLE_BEAUTIFY" val="smartTable{4b5d2eb1-60ee-4fd6-beca-387268d51cd6}"/>
</p:tagLst>
</file>

<file path=ppt/tags/tag16.xml><?xml version="1.0" encoding="utf-8"?>
<p:tagLst xmlns:p="http://schemas.openxmlformats.org/presentationml/2006/main">
  <p:tag name="KSO_WM_UNIT_TABLE_BEAUTIFY" val="smartTable{965d8696-d24b-4a03-9827-d3b3a518b17c}"/>
  <p:tag name="TABLE_ENDDRAG_ORIGIN_RECT" val="651*432"/>
  <p:tag name="TABLE_ENDDRAG_RECT" val="37*77*651*432"/>
</p:tagLst>
</file>

<file path=ppt/tags/tag17.xml><?xml version="1.0" encoding="utf-8"?>
<p:tagLst xmlns:p="http://schemas.openxmlformats.org/presentationml/2006/main">
  <p:tag name="KSO_WM_UNIT_TABLE_BEAUTIFY" val="smartTable{8d6e5706-e823-43f7-b762-652b8cbe0523}"/>
</p:tagLst>
</file>

<file path=ppt/tags/tag18.xml><?xml version="1.0" encoding="utf-8"?>
<p:tagLst xmlns:p="http://schemas.openxmlformats.org/presentationml/2006/main">
  <p:tag name="KSO_WM_UNIT_TABLE_BEAUTIFY" val="smartTable{0ebbcdf7-6b23-47fb-bfb9-0ced72d9b884}"/>
</p:tagLst>
</file>

<file path=ppt/tags/tag19.xml><?xml version="1.0" encoding="utf-8"?>
<p:tagLst xmlns:p="http://schemas.openxmlformats.org/presentationml/2006/main">
  <p:tag name="KSO_WM_UNIT_TABLE_BEAUTIFY" val="smartTable{5080f5d6-fb02-4702-9336-4c04422881cc}"/>
</p:tagLst>
</file>

<file path=ppt/tags/tag2.xml><?xml version="1.0" encoding="utf-8"?>
<p:tagLst xmlns:p="http://schemas.openxmlformats.org/presentationml/2006/main">
  <p:tag name="KSO_WM_UNIT_TABLE_BEAUTIFY" val="smartTable{e08d4b1e-ddef-4f65-8a38-53d6c581a4f4}"/>
  <p:tag name="TABLE_ENDDRAG_ORIGIN_RECT" val="587*420"/>
  <p:tag name="TABLE_ENDDRAG_RECT" val="70*54*587*420"/>
</p:tagLst>
</file>

<file path=ppt/tags/tag20.xml><?xml version="1.0" encoding="utf-8"?>
<p:tagLst xmlns:p="http://schemas.openxmlformats.org/presentationml/2006/main">
  <p:tag name="KSO_WM_UNIT_TABLE_BEAUTIFY" val="smartTable{e90d2450-c745-4c86-8c91-f50f449566ea}"/>
</p:tagLst>
</file>

<file path=ppt/tags/tag21.xml><?xml version="1.0" encoding="utf-8"?>
<p:tagLst xmlns:p="http://schemas.openxmlformats.org/presentationml/2006/main">
  <p:tag name="KSO_WM_UNIT_TABLE_BEAUTIFY" val="smartTable{8852ab28-ebf2-4c24-b491-95bc98d0c170}"/>
</p:tagLst>
</file>

<file path=ppt/tags/tag22.xml><?xml version="1.0" encoding="utf-8"?>
<p:tagLst xmlns:p="http://schemas.openxmlformats.org/presentationml/2006/main">
  <p:tag name="KSO_WM_UNIT_TABLE_BEAUTIFY" val="smartTable{d927e020-9ba7-448e-965b-fd26c1d87dc9}"/>
</p:tagLst>
</file>

<file path=ppt/tags/tag23.xml><?xml version="1.0" encoding="utf-8"?>
<p:tagLst xmlns:p="http://schemas.openxmlformats.org/presentationml/2006/main">
  <p:tag name="KSO_WM_UNIT_TABLE_BEAUTIFY" val="smartTable{345dc805-7a9b-4477-ba5a-4281d9d631b9}"/>
</p:tagLst>
</file>

<file path=ppt/tags/tag24.xml><?xml version="1.0" encoding="utf-8"?>
<p:tagLst xmlns:p="http://schemas.openxmlformats.org/presentationml/2006/main">
  <p:tag name="KSO_WM_UNIT_TABLE_BEAUTIFY" val="smartTable{5c5ab9f7-d6bd-4de8-a24e-1713ff175a2c}"/>
</p:tagLst>
</file>

<file path=ppt/tags/tag25.xml><?xml version="1.0" encoding="utf-8"?>
<p:tagLst xmlns:p="http://schemas.openxmlformats.org/presentationml/2006/main">
  <p:tag name="KSO_WM_UNIT_TABLE_BEAUTIFY" val="smartTable{c1df25ec-823a-4e8c-a263-475fb88961aa}"/>
  <p:tag name="TABLE_ENDDRAG_ORIGIN_RECT" val="619*447"/>
  <p:tag name="TABLE_ENDDRAG_RECT" val="54*48*619*447"/>
</p:tagLst>
</file>

<file path=ppt/tags/tag26.xml><?xml version="1.0" encoding="utf-8"?>
<p:tagLst xmlns:p="http://schemas.openxmlformats.org/presentationml/2006/main">
  <p:tag name="KSO_WM_UNIT_TABLE_BEAUTIFY" val="smartTable{4194b2d3-4eee-4d01-88b8-fc180f8846a5}"/>
</p:tagLst>
</file>

<file path=ppt/tags/tag27.xml><?xml version="1.0" encoding="utf-8"?>
<p:tagLst xmlns:p="http://schemas.openxmlformats.org/presentationml/2006/main">
  <p:tag name="TABLE_ENDDRAG_ORIGIN_RECT" val="625*467"/>
  <p:tag name="TABLE_ENDDRAG_RECT" val="76*60*625*467"/>
</p:tagLst>
</file>

<file path=ppt/tags/tag28.xml><?xml version="1.0" encoding="utf-8"?>
<p:tagLst xmlns:p="http://schemas.openxmlformats.org/presentationml/2006/main">
  <p:tag name="KSO_WM_UNIT_TABLE_BEAUTIFY" val="smartTable{3e2d5855-0098-4a01-97df-81eda659a565}"/>
  <p:tag name="TABLE_ENDDRAG_ORIGIN_RECT" val="618*451"/>
  <p:tag name="TABLE_ENDDRAG_RECT" val="70*54*618*451"/>
</p:tagLst>
</file>

<file path=ppt/tags/tag29.xml><?xml version="1.0" encoding="utf-8"?>
<p:tagLst xmlns:p="http://schemas.openxmlformats.org/presentationml/2006/main">
  <p:tag name="KSO_WM_UNIT_TABLE_BEAUTIFY" val="smartTable{091b0a67-f0b2-4671-a2ed-a163ff7afed0}"/>
</p:tagLst>
</file>

<file path=ppt/tags/tag3.xml><?xml version="1.0" encoding="utf-8"?>
<p:tagLst xmlns:p="http://schemas.openxmlformats.org/presentationml/2006/main">
  <p:tag name="KSO_WM_UNIT_TABLE_BEAUTIFY" val="smartTable{0cbc57d8-5f5d-4c99-9463-7da216311ed4}"/>
  <p:tag name="TABLE_ENDDRAG_ORIGIN_RECT" val="600*447"/>
  <p:tag name="TABLE_ENDDRAG_RECT" val="48*61*600*447"/>
</p:tagLst>
</file>

<file path=ppt/tags/tag30.xml><?xml version="1.0" encoding="utf-8"?>
<p:tagLst xmlns:p="http://schemas.openxmlformats.org/presentationml/2006/main">
  <p:tag name="KSO_WM_UNIT_TABLE_BEAUTIFY" val="smartTable{5dbbc1d6-5efc-49a2-b972-140d3767d43b}"/>
</p:tagLst>
</file>

<file path=ppt/tags/tag31.xml><?xml version="1.0" encoding="utf-8"?>
<p:tagLst xmlns:p="http://schemas.openxmlformats.org/presentationml/2006/main">
  <p:tag name="KSO_WM_UNIT_TABLE_BEAUTIFY" val="smartTable{f49081cf-058e-4e71-ad6f-e1ca1cbbec03}"/>
</p:tagLst>
</file>

<file path=ppt/tags/tag32.xml><?xml version="1.0" encoding="utf-8"?>
<p:tagLst xmlns:p="http://schemas.openxmlformats.org/presentationml/2006/main">
  <p:tag name="KSO_WM_UNIT_TABLE_BEAUTIFY" val="smartTable{ef2afd3d-6b48-456a-a5be-c6265b6dba9b}"/>
  <p:tag name="TABLE_ENDDRAG_ORIGIN_RECT" val="651*482"/>
  <p:tag name="TABLE_ENDDRAG_RECT" val="31*43*651*482"/>
  <p:tag name="TABLE_AUTOADJUST_FLAG" val="1"/>
</p:tagLst>
</file>

<file path=ppt/tags/tag4.xml><?xml version="1.0" encoding="utf-8"?>
<p:tagLst xmlns:p="http://schemas.openxmlformats.org/presentationml/2006/main">
  <p:tag name="KSO_WM_UNIT_TABLE_BEAUTIFY" val="smartTable{682e0928-cb79-472a-977c-8d648ac1b1bc}"/>
</p:tagLst>
</file>

<file path=ppt/tags/tag5.xml><?xml version="1.0" encoding="utf-8"?>
<p:tagLst xmlns:p="http://schemas.openxmlformats.org/presentationml/2006/main">
  <p:tag name="KSO_WM_UNIT_TABLE_BEAUTIFY" val="smartTable{569bfac1-7449-446e-8244-56de49ffba63}"/>
  <p:tag name="TABLE_ENDDRAG_ORIGIN_RECT" val="629*401"/>
  <p:tag name="TABLE_ENDDRAG_RECT" val="53*75*629*401"/>
</p:tagLst>
</file>

<file path=ppt/tags/tag6.xml><?xml version="1.0" encoding="utf-8"?>
<p:tagLst xmlns:p="http://schemas.openxmlformats.org/presentationml/2006/main">
  <p:tag name="KSO_WM_UNIT_TABLE_BEAUTIFY" val="smartTable{e32551cb-772d-4a45-b733-ac39a38f8e4b}"/>
</p:tagLst>
</file>

<file path=ppt/tags/tag7.xml><?xml version="1.0" encoding="utf-8"?>
<p:tagLst xmlns:p="http://schemas.openxmlformats.org/presentationml/2006/main">
  <p:tag name="KSO_WM_UNIT_TABLE_BEAUTIFY" val="smartTable{6755605e-c1b6-49bc-8b00-715bc7d3010b}"/>
  <p:tag name="TABLE_ENDDRAG_ORIGIN_RECT" val="620*399"/>
  <p:tag name="TABLE_ENDDRAG_RECT" val="48*106*620*399"/>
</p:tagLst>
</file>

<file path=ppt/tags/tag8.xml><?xml version="1.0" encoding="utf-8"?>
<p:tagLst xmlns:p="http://schemas.openxmlformats.org/presentationml/2006/main">
  <p:tag name="KSO_WM_UNIT_TABLE_BEAUTIFY" val="smartTable{2ace6a27-44ee-4d74-a496-077efddf5ac9}"/>
</p:tagLst>
</file>

<file path=ppt/tags/tag9.xml><?xml version="1.0" encoding="utf-8"?>
<p:tagLst xmlns:p="http://schemas.openxmlformats.org/presentationml/2006/main">
  <p:tag name="KSO_WM_UNIT_TABLE_BEAUTIFY" val="smartTable{9edc707d-d411-4352-b0f4-0a3c763b6d2e}"/>
</p:tagLst>
</file>

<file path=ppt/theme/theme1.xml><?xml version="1.0" encoding="utf-8"?>
<a:theme xmlns:a="http://schemas.openxmlformats.org/drawingml/2006/main" name="默认设计模板">
  <a:themeElements>
    <a:clrScheme name="">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noFill/>
          <a:prstDash val="solid"/>
          <a:round/>
          <a:headEnd type="none" w="med" len="med"/>
          <a:tailEnd type="none" w="med" len="med"/>
        </a:ln>
      </a:spPr>
      <a:bodyPr vert="horz" wrap="squar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3200" b="0" i="0" u="none" strike="noStrike" cap="none" normalizeH="0" baseline="0" smtClean="0">
            <a:ln>
              <a:noFill/>
            </a:ln>
            <a:solidFill>
              <a:schemeClr val="tx1"/>
            </a:solidFill>
            <a:effectLst/>
            <a:latin typeface="Times New Roman" panose="02020603050405020304" pitchFamily="18" charset="0"/>
            <a:ea typeface="楷体_GB2312" pitchFamily="49" charset="-122"/>
          </a:defRPr>
        </a:defPPr>
      </a:lstStyle>
    </a:spDef>
    <a:lnDef>
      <a:spPr bwMode="auto">
        <a:xfrm>
          <a:off x="0" y="0"/>
          <a:ext cx="1" cy="1"/>
        </a:xfrm>
        <a:custGeom>
          <a:avLst/>
          <a:gdLst/>
          <a:ahLst/>
          <a:cxnLst/>
          <a:rect l="0" t="0" r="0" b="0"/>
          <a:pathLst/>
        </a:custGeom>
        <a:solidFill>
          <a:schemeClr val="hlink"/>
        </a:solidFill>
        <a:ln w="9525" cap="flat" cmpd="sng" algn="ctr">
          <a:noFill/>
          <a:prstDash val="solid"/>
          <a:round/>
          <a:headEnd type="none" w="med" len="med"/>
          <a:tailEnd type="none" w="med" len="med"/>
        </a:ln>
      </a:spPr>
      <a:bodyPr vert="horz" wrap="squar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3200" b="0" i="0" u="none" strike="noStrike" cap="none" normalizeH="0" baseline="0" smtClean="0">
            <a:ln>
              <a:noFill/>
            </a:ln>
            <a:solidFill>
              <a:schemeClr val="tx1"/>
            </a:solidFill>
            <a:effectLst/>
            <a:latin typeface="Times New Roman" panose="02020603050405020304" pitchFamily="18" charset="0"/>
            <a:ea typeface="楷体_GB2312" pitchFamily="49" charset="-122"/>
          </a:defRPr>
        </a:defPPr>
      </a:lstStyle>
    </a:lnDef>
  </a:objectDefaults>
  <a:extraClrSchemeLst>
    <a:extraClrScheme>
      <a:clrScheme name="默认设计模板 1">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0</TotalTime>
  <Words>40287</Words>
  <Application>WPS 演示</Application>
  <PresentationFormat>全屏显示(4:3)</PresentationFormat>
  <Paragraphs>7284</Paragraphs>
  <Slides>135</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135</vt:i4>
      </vt:variant>
    </vt:vector>
  </HeadingPairs>
  <TitlesOfParts>
    <vt:vector size="149" baseType="lpstr">
      <vt:lpstr>Arial</vt:lpstr>
      <vt:lpstr>宋体</vt:lpstr>
      <vt:lpstr>Wingdings</vt:lpstr>
      <vt:lpstr>Times New Roman</vt:lpstr>
      <vt:lpstr>楷体_GB2312</vt:lpstr>
      <vt:lpstr>新宋体</vt:lpstr>
      <vt:lpstr>微软雅黑</vt:lpstr>
      <vt:lpstr>Arial Unicode MS</vt:lpstr>
      <vt:lpstr>仿宋_GB2312</vt:lpstr>
      <vt:lpstr>仿宋</vt:lpstr>
      <vt:lpstr>Times New Roman</vt:lpstr>
      <vt:lpstr>楷体_GB2312</vt:lpstr>
      <vt:lpstr>Arial Narrow</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设计阶段造价控制的方法与要求</vt:lpstr>
      <vt:lpstr>PowerPoint 演示文稿</vt:lpstr>
      <vt:lpstr>PowerPoint 演示文稿</vt:lpstr>
      <vt:lpstr>3）设计方案比选和设计优化的工作步骤</vt:lpstr>
      <vt:lpstr>PowerPoint 演示文稿</vt:lpstr>
      <vt:lpstr>PowerPoint 演示文稿</vt:lpstr>
      <vt:lpstr>PowerPoint 演示文稿</vt:lpstr>
      <vt:lpstr>PowerPoint 演示文稿</vt:lpstr>
      <vt:lpstr>PowerPoint 演示文稿</vt:lpstr>
      <vt:lpstr>XX项目建安工程造价测算表(续前)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各类合同形式风险分配情况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变更/签证的办理流程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  工程竣工结算审核</vt:lpstr>
      <vt:lpstr>PowerPoint 演示文稿</vt:lpstr>
      <vt:lpstr>PowerPoint 演示文稿</vt:lpstr>
    </vt:vector>
  </TitlesOfParts>
  <Company>Fortune Business Management Consulting 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项目管理</dc:title>
  <dc:creator>Christine</dc:creator>
  <cp:lastModifiedBy>大肥兔</cp:lastModifiedBy>
  <cp:revision>1027</cp:revision>
  <cp:lastPrinted>2001-08-13T08:02:00Z</cp:lastPrinted>
  <dcterms:created xsi:type="dcterms:W3CDTF">2001-08-02T06:04:00Z</dcterms:created>
  <dcterms:modified xsi:type="dcterms:W3CDTF">2021-05-27T09:08:01Z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7AAF501A8B214D0CB459FAC93CA86F96</vt:lpwstr>
  </property>
  <property fmtid="{D5CDD505-2E9C-101B-9397-08002B2CF9AE}" pid="3" name="KSOProductBuildVer">
    <vt:lpwstr>2052-11.1.0.10495</vt:lpwstr>
  </property>
</Properties>
</file>